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9BE"/>
    <a:srgbClr val="F9EEE8"/>
    <a:srgbClr val="FFE5C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10"/>
  </p:normalViewPr>
  <p:slideViewPr>
    <p:cSldViewPr snapToGrid="0" snapToObjects="1">
      <p:cViewPr varScale="1">
        <p:scale>
          <a:sx n="88" d="100"/>
          <a:sy n="88" d="100"/>
        </p:scale>
        <p:origin x="71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541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p:cNvPicPr>
            <a:picLocks noChangeAspect="1"/>
          </p:cNvPicPr>
          <p:nvPr/>
        </p:nvPicPr>
        <p:blipFill>
          <a:blip r:embed="rId3">
            <a:alphaModFix amt="70000"/>
            <a:extLst>
              <a:ext uri="{BEBA8EAE-BF5A-486C-A8C5-ECC9F3942E4B}">
                <a14:imgProps xmlns:a14="http://schemas.microsoft.com/office/drawing/2010/main">
                  <a14:imgLayer r:embed="rId4">
                    <a14:imgEffect>
                      <a14:sharpenSoften amount="41000"/>
                    </a14:imgEffect>
                    <a14:imgEffect>
                      <a14:colorTemperature colorTemp="8723"/>
                    </a14:imgEffect>
                    <a14:imgEffect>
                      <a14:saturation sat="115000"/>
                    </a14:imgEffect>
                    <a14:imgEffect>
                      <a14:brightnessContrast bright="-34000"/>
                    </a14:imgEffect>
                  </a14:imgLayer>
                </a14:imgProps>
              </a:ext>
            </a:extLst>
          </a:blip>
          <a:stretch>
            <a:fillRect/>
          </a:stretch>
        </p:blipFill>
        <p:spPr>
          <a:xfrm>
            <a:off x="9151620" y="0"/>
            <a:ext cx="5486400" cy="8229600"/>
          </a:xfrm>
          <a:prstGeom prst="rect">
            <a:avLst/>
          </a:prstGeom>
        </p:spPr>
      </p:pic>
      <p:sp>
        <p:nvSpPr>
          <p:cNvPr id="5" name="Text 2"/>
          <p:cNvSpPr/>
          <p:nvPr/>
        </p:nvSpPr>
        <p:spPr>
          <a:xfrm>
            <a:off x="833199" y="991791"/>
            <a:ext cx="7477601" cy="3607594"/>
          </a:xfrm>
          <a:prstGeom prst="rect">
            <a:avLst/>
          </a:prstGeom>
          <a:noFill/>
          <a:ln/>
        </p:spPr>
        <p:txBody>
          <a:bodyPr wrap="square" rtlCol="0" anchor="t"/>
          <a:lstStyle/>
          <a:p>
            <a:pPr marL="0" indent="0">
              <a:lnSpc>
                <a:spcPts val="7101"/>
              </a:lnSpc>
              <a:buNone/>
            </a:pPr>
            <a:r>
              <a:rPr lang="en-US" sz="5681" dirty="0">
                <a:solidFill>
                  <a:srgbClr val="FFD9BE"/>
                </a:solidFill>
                <a:latin typeface="Quattrocento" pitchFamily="34" charset="0"/>
                <a:ea typeface="Quattrocento" pitchFamily="34" charset="-122"/>
                <a:cs typeface="Quattrocento" pitchFamily="34" charset="-120"/>
              </a:rPr>
              <a:t>Coded Transaction Broadcasting for High-throughput Blockchains</a:t>
            </a:r>
            <a:endParaRPr lang="en-US" sz="5681" dirty="0"/>
          </a:p>
        </p:txBody>
      </p:sp>
      <p:sp>
        <p:nvSpPr>
          <p:cNvPr id="11" name="TextBox 10">
            <a:extLst>
              <a:ext uri="{FF2B5EF4-FFF2-40B4-BE49-F238E27FC236}">
                <a16:creationId xmlns:a16="http://schemas.microsoft.com/office/drawing/2014/main" id="{17C6902C-49FC-3EA9-F60F-7313D68F2F2A}"/>
              </a:ext>
            </a:extLst>
          </p:cNvPr>
          <p:cNvSpPr txBox="1"/>
          <p:nvPr/>
        </p:nvSpPr>
        <p:spPr>
          <a:xfrm>
            <a:off x="833199" y="7082971"/>
            <a:ext cx="2867944" cy="369332"/>
          </a:xfrm>
          <a:prstGeom prst="rect">
            <a:avLst/>
          </a:prstGeom>
          <a:noFill/>
        </p:spPr>
        <p:txBody>
          <a:bodyPr wrap="square" rtlCol="0">
            <a:spAutoFit/>
          </a:bodyPr>
          <a:lstStyle/>
          <a:p>
            <a:pPr marL="0" algn="l" defTabSz="914400" eaLnBrk="1" latinLnBrk="0" hangingPunct="1"/>
            <a:r>
              <a:rPr lang="en-US" dirty="0">
                <a:solidFill>
                  <a:srgbClr val="FFE5CE"/>
                </a:solidFill>
                <a:latin typeface="Times New Roman" panose="02020603050405020304" pitchFamily="18" charset="0"/>
                <a:cs typeface="Times New Roman" panose="02020603050405020304" pitchFamily="18" charset="0"/>
              </a:rPr>
              <a:t>Mohammad Sadegh Aghili</a:t>
            </a:r>
          </a:p>
        </p:txBody>
      </p:sp>
      <p:sp>
        <p:nvSpPr>
          <p:cNvPr id="12" name="TextBox 11">
            <a:extLst>
              <a:ext uri="{FF2B5EF4-FFF2-40B4-BE49-F238E27FC236}">
                <a16:creationId xmlns:a16="http://schemas.microsoft.com/office/drawing/2014/main" id="{9D120974-6A0F-6C60-170C-24F36814F105}"/>
              </a:ext>
            </a:extLst>
          </p:cNvPr>
          <p:cNvSpPr txBox="1"/>
          <p:nvPr/>
        </p:nvSpPr>
        <p:spPr>
          <a:xfrm>
            <a:off x="833199" y="7404741"/>
            <a:ext cx="2867944" cy="369332"/>
          </a:xfrm>
          <a:prstGeom prst="rect">
            <a:avLst/>
          </a:prstGeom>
          <a:noFill/>
        </p:spPr>
        <p:txBody>
          <a:bodyPr wrap="square" rtlCol="0">
            <a:spAutoFit/>
          </a:bodyPr>
          <a:lstStyle/>
          <a:p>
            <a:pPr marL="0" algn="l" defTabSz="914400" eaLnBrk="1" latinLnBrk="0" hangingPunct="1"/>
            <a:r>
              <a:rPr lang="en-US" dirty="0">
                <a:solidFill>
                  <a:srgbClr val="FFE5CE"/>
                </a:solidFill>
                <a:latin typeface="Times New Roman" panose="02020603050405020304" pitchFamily="18" charset="0"/>
                <a:cs typeface="Times New Roman" panose="02020603050405020304" pitchFamily="18" charset="0"/>
              </a:rPr>
              <a:t>810100274</a:t>
            </a:r>
          </a:p>
        </p:txBody>
      </p:sp>
      <p:cxnSp>
        <p:nvCxnSpPr>
          <p:cNvPr id="8" name="Straight Connector 7">
            <a:extLst>
              <a:ext uri="{FF2B5EF4-FFF2-40B4-BE49-F238E27FC236}">
                <a16:creationId xmlns:a16="http://schemas.microsoft.com/office/drawing/2014/main" id="{D86CC990-DA8B-AB46-6674-6D110C4B31A0}"/>
              </a:ext>
            </a:extLst>
          </p:cNvPr>
          <p:cNvCxnSpPr>
            <a:cxnSpLocks/>
          </p:cNvCxnSpPr>
          <p:nvPr/>
        </p:nvCxnSpPr>
        <p:spPr>
          <a:xfrm>
            <a:off x="920285" y="6995884"/>
            <a:ext cx="2780858" cy="0"/>
          </a:xfrm>
          <a:prstGeom prst="line">
            <a:avLst/>
          </a:prstGeom>
          <a:ln w="6350">
            <a:solidFill>
              <a:srgbClr val="F9EEE8">
                <a:alpha val="45098"/>
              </a:srgbClr>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txBody>
          <a:bodyPr/>
          <a:lstStyle/>
          <a:p>
            <a:pPr marL="0" algn="r" defTabSz="914400" rtl="1" eaLnBrk="1" latinLnBrk="0" hangingPunct="1"/>
            <a:endParaRPr lang="en-US" dirty="0"/>
          </a:p>
        </p:txBody>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90799" y="970717"/>
            <a:ext cx="6516291" cy="653415"/>
          </a:xfrm>
          <a:prstGeom prst="rect">
            <a:avLst/>
          </a:prstGeom>
          <a:noFill/>
          <a:ln/>
        </p:spPr>
        <p:txBody>
          <a:bodyPr wrap="none" rtlCol="0" anchor="t"/>
          <a:lstStyle/>
          <a:p>
            <a:pPr marL="0" indent="0">
              <a:lnSpc>
                <a:spcPts val="5146"/>
              </a:lnSpc>
              <a:buNone/>
            </a:pPr>
            <a:r>
              <a:rPr lang="en-US" sz="4117" dirty="0">
                <a:solidFill>
                  <a:srgbClr val="FFD9BE"/>
                </a:solidFill>
                <a:latin typeface="Quattrocento" pitchFamily="34" charset="0"/>
                <a:ea typeface="Quattrocento" pitchFamily="34" charset="-122"/>
                <a:cs typeface="Quattrocento" pitchFamily="34" charset="-120"/>
              </a:rPr>
              <a:t>Motivation and Background</a:t>
            </a:r>
            <a:endParaRPr lang="en-US" sz="4117" dirty="0"/>
          </a:p>
        </p:txBody>
      </p:sp>
      <p:grpSp>
        <p:nvGrpSpPr>
          <p:cNvPr id="20" name="Group 19">
            <a:extLst>
              <a:ext uri="{FF2B5EF4-FFF2-40B4-BE49-F238E27FC236}">
                <a16:creationId xmlns:a16="http://schemas.microsoft.com/office/drawing/2014/main" id="{7FDA3C66-EC90-5CAA-7146-37932E3C75B5}"/>
              </a:ext>
            </a:extLst>
          </p:cNvPr>
          <p:cNvGrpSpPr/>
          <p:nvPr/>
        </p:nvGrpSpPr>
        <p:grpSpPr>
          <a:xfrm>
            <a:off x="4490799" y="2207299"/>
            <a:ext cx="4542115" cy="3119677"/>
            <a:chOff x="4490799" y="2207299"/>
            <a:chExt cx="4542115" cy="3119677"/>
          </a:xfrm>
        </p:grpSpPr>
        <p:sp>
          <p:nvSpPr>
            <p:cNvPr id="6" name="Shape 3"/>
            <p:cNvSpPr/>
            <p:nvPr/>
          </p:nvSpPr>
          <p:spPr>
            <a:xfrm>
              <a:off x="4490799" y="2207299"/>
              <a:ext cx="499943" cy="499943"/>
            </a:xfrm>
            <a:prstGeom prst="roundRect">
              <a:avLst>
                <a:gd name="adj" fmla="val 13333"/>
              </a:avLst>
            </a:prstGeom>
            <a:solidFill>
              <a:srgbClr val="234A49"/>
            </a:solidFill>
            <a:ln/>
          </p:spPr>
        </p:sp>
        <p:sp>
          <p:nvSpPr>
            <p:cNvPr id="7" name="Text 4"/>
            <p:cNvSpPr/>
            <p:nvPr/>
          </p:nvSpPr>
          <p:spPr>
            <a:xfrm>
              <a:off x="4685228" y="2261235"/>
              <a:ext cx="111085" cy="392073"/>
            </a:xfrm>
            <a:prstGeom prst="rect">
              <a:avLst/>
            </a:prstGeom>
            <a:noFill/>
            <a:ln/>
          </p:spPr>
          <p:txBody>
            <a:bodyPr wrap="none" rtlCol="0" anchor="t"/>
            <a:lstStyle/>
            <a:p>
              <a:pPr marL="0" indent="0" algn="ctr">
                <a:lnSpc>
                  <a:spcPts val="3088"/>
                </a:lnSpc>
                <a:buNone/>
              </a:pPr>
              <a:r>
                <a:rPr lang="en-US" sz="2470" dirty="0">
                  <a:solidFill>
                    <a:srgbClr val="FFD9BE"/>
                  </a:solidFill>
                  <a:latin typeface="Quattrocento" pitchFamily="34" charset="0"/>
                  <a:ea typeface="Quattrocento" pitchFamily="34" charset="-122"/>
                  <a:cs typeface="Quattrocento" pitchFamily="34" charset="-120"/>
                </a:rPr>
                <a:t>1</a:t>
              </a:r>
              <a:endParaRPr lang="en-US" sz="2470" dirty="0"/>
            </a:p>
          </p:txBody>
        </p:sp>
        <p:sp>
          <p:nvSpPr>
            <p:cNvPr id="8" name="Text 5"/>
            <p:cNvSpPr/>
            <p:nvPr/>
          </p:nvSpPr>
          <p:spPr>
            <a:xfrm>
              <a:off x="5212913" y="2207300"/>
              <a:ext cx="3820001" cy="653653"/>
            </a:xfrm>
            <a:prstGeom prst="rect">
              <a:avLst/>
            </a:prstGeom>
            <a:noFill/>
            <a:ln/>
          </p:spPr>
          <p:txBody>
            <a:bodyPr wrap="squar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Inefficient Traditional Approaches</a:t>
              </a:r>
              <a:endParaRPr lang="en-US" sz="2058" dirty="0"/>
            </a:p>
          </p:txBody>
        </p:sp>
        <p:sp>
          <p:nvSpPr>
            <p:cNvPr id="9" name="Text 6"/>
            <p:cNvSpPr/>
            <p:nvPr/>
          </p:nvSpPr>
          <p:spPr>
            <a:xfrm>
              <a:off x="5212913" y="2994184"/>
              <a:ext cx="3820001" cy="2332792"/>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Traditional broadcasting methods like flooding, where nodes relay transactions to all peers, lead to excessive bandwidth consumption and high latency, which is problematic for high-throughput blockchains.</a:t>
              </a:r>
              <a:endParaRPr lang="en-US" sz="1750" dirty="0"/>
            </a:p>
          </p:txBody>
        </p:sp>
      </p:grpSp>
      <p:grpSp>
        <p:nvGrpSpPr>
          <p:cNvPr id="21" name="Group 20">
            <a:extLst>
              <a:ext uri="{FF2B5EF4-FFF2-40B4-BE49-F238E27FC236}">
                <a16:creationId xmlns:a16="http://schemas.microsoft.com/office/drawing/2014/main" id="{15674335-7B0B-9E07-908E-33E534D08E63}"/>
              </a:ext>
            </a:extLst>
          </p:cNvPr>
          <p:cNvGrpSpPr/>
          <p:nvPr/>
        </p:nvGrpSpPr>
        <p:grpSpPr>
          <a:xfrm>
            <a:off x="9255085" y="2207300"/>
            <a:ext cx="4542115" cy="2459593"/>
            <a:chOff x="9255085" y="2207300"/>
            <a:chExt cx="4542115" cy="2459593"/>
          </a:xfrm>
        </p:grpSpPr>
        <p:sp>
          <p:nvSpPr>
            <p:cNvPr id="10" name="Shape 7"/>
            <p:cNvSpPr/>
            <p:nvPr/>
          </p:nvSpPr>
          <p:spPr>
            <a:xfrm>
              <a:off x="9255085" y="2207300"/>
              <a:ext cx="499943" cy="499943"/>
            </a:xfrm>
            <a:prstGeom prst="roundRect">
              <a:avLst>
                <a:gd name="adj" fmla="val 13333"/>
              </a:avLst>
            </a:prstGeom>
            <a:solidFill>
              <a:srgbClr val="234A49"/>
            </a:solidFill>
            <a:ln/>
          </p:spPr>
        </p:sp>
        <p:sp>
          <p:nvSpPr>
            <p:cNvPr id="11" name="Text 8"/>
            <p:cNvSpPr/>
            <p:nvPr/>
          </p:nvSpPr>
          <p:spPr>
            <a:xfrm>
              <a:off x="9420939" y="2261235"/>
              <a:ext cx="168116" cy="392073"/>
            </a:xfrm>
            <a:prstGeom prst="rect">
              <a:avLst/>
            </a:prstGeom>
            <a:noFill/>
            <a:ln/>
          </p:spPr>
          <p:txBody>
            <a:bodyPr wrap="none" rtlCol="0" anchor="t"/>
            <a:lstStyle/>
            <a:p>
              <a:pPr marL="0" indent="0" algn="ctr">
                <a:lnSpc>
                  <a:spcPts val="3088"/>
                </a:lnSpc>
                <a:buNone/>
              </a:pPr>
              <a:r>
                <a:rPr lang="en-US" sz="2470" dirty="0">
                  <a:solidFill>
                    <a:srgbClr val="FFD9BE"/>
                  </a:solidFill>
                  <a:latin typeface="Quattrocento" pitchFamily="34" charset="0"/>
                  <a:ea typeface="Quattrocento" pitchFamily="34" charset="-122"/>
                  <a:cs typeface="Quattrocento" pitchFamily="34" charset="-120"/>
                </a:rPr>
                <a:t>2</a:t>
              </a:r>
              <a:endParaRPr lang="en-US" sz="2470" dirty="0"/>
            </a:p>
          </p:txBody>
        </p:sp>
        <p:sp>
          <p:nvSpPr>
            <p:cNvPr id="12" name="Text 9"/>
            <p:cNvSpPr/>
            <p:nvPr/>
          </p:nvSpPr>
          <p:spPr>
            <a:xfrm>
              <a:off x="9977199" y="2207300"/>
              <a:ext cx="3458408" cy="326827"/>
            </a:xfrm>
            <a:prstGeom prst="rect">
              <a:avLst/>
            </a:prstGeom>
            <a:noFill/>
            <a:ln/>
          </p:spPr>
          <p:txBody>
            <a:bodyPr wrap="non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Need for Optimized Schemes</a:t>
              </a:r>
              <a:endParaRPr lang="en-US" sz="2058" dirty="0"/>
            </a:p>
          </p:txBody>
        </p:sp>
        <p:sp>
          <p:nvSpPr>
            <p:cNvPr id="13" name="Text 10"/>
            <p:cNvSpPr/>
            <p:nvPr/>
          </p:nvSpPr>
          <p:spPr>
            <a:xfrm>
              <a:off x="9977199" y="2667357"/>
              <a:ext cx="3820001" cy="1999536"/>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Modern blockchains processing thousands of transactions per second require advanced broadcasting schemes that optimize bandwidth usage and latency while ensuring robustness against adversarial nodes.</a:t>
              </a:r>
              <a:endParaRPr lang="en-US" sz="1750" dirty="0"/>
            </a:p>
          </p:txBody>
        </p:sp>
      </p:grpSp>
      <p:grpSp>
        <p:nvGrpSpPr>
          <p:cNvPr id="23" name="Group 22">
            <a:extLst>
              <a:ext uri="{FF2B5EF4-FFF2-40B4-BE49-F238E27FC236}">
                <a16:creationId xmlns:a16="http://schemas.microsoft.com/office/drawing/2014/main" id="{240C22DA-8A39-7D8A-D8FE-AD94447B61E8}"/>
              </a:ext>
            </a:extLst>
          </p:cNvPr>
          <p:cNvGrpSpPr/>
          <p:nvPr/>
        </p:nvGrpSpPr>
        <p:grpSpPr>
          <a:xfrm>
            <a:off x="4490799" y="5799058"/>
            <a:ext cx="9306401" cy="1459826"/>
            <a:chOff x="4490799" y="5799058"/>
            <a:chExt cx="9306401" cy="1459826"/>
          </a:xfrm>
        </p:grpSpPr>
        <p:sp>
          <p:nvSpPr>
            <p:cNvPr id="14" name="Shape 11"/>
            <p:cNvSpPr/>
            <p:nvPr/>
          </p:nvSpPr>
          <p:spPr>
            <a:xfrm>
              <a:off x="4490799" y="5799058"/>
              <a:ext cx="499943" cy="499943"/>
            </a:xfrm>
            <a:prstGeom prst="roundRect">
              <a:avLst>
                <a:gd name="adj" fmla="val 13333"/>
              </a:avLst>
            </a:prstGeom>
            <a:solidFill>
              <a:srgbClr val="234A49"/>
            </a:solidFill>
            <a:ln/>
          </p:spPr>
        </p:sp>
        <p:sp>
          <p:nvSpPr>
            <p:cNvPr id="15" name="Text 12"/>
            <p:cNvSpPr/>
            <p:nvPr/>
          </p:nvSpPr>
          <p:spPr>
            <a:xfrm>
              <a:off x="4655463" y="5852993"/>
              <a:ext cx="170617" cy="392073"/>
            </a:xfrm>
            <a:prstGeom prst="rect">
              <a:avLst/>
            </a:prstGeom>
            <a:noFill/>
            <a:ln/>
          </p:spPr>
          <p:txBody>
            <a:bodyPr wrap="none" rtlCol="0" anchor="t"/>
            <a:lstStyle/>
            <a:p>
              <a:pPr marL="0" indent="0" algn="ctr">
                <a:lnSpc>
                  <a:spcPts val="3088"/>
                </a:lnSpc>
                <a:buNone/>
              </a:pPr>
              <a:r>
                <a:rPr lang="en-US" sz="2470" dirty="0">
                  <a:solidFill>
                    <a:srgbClr val="FFD9BE"/>
                  </a:solidFill>
                  <a:latin typeface="Quattrocento" pitchFamily="34" charset="0"/>
                  <a:ea typeface="Quattrocento" pitchFamily="34" charset="-122"/>
                  <a:cs typeface="Quattrocento" pitchFamily="34" charset="-120"/>
                </a:rPr>
                <a:t>3</a:t>
              </a:r>
              <a:endParaRPr lang="en-US" sz="2470" dirty="0"/>
            </a:p>
          </p:txBody>
        </p:sp>
        <p:sp>
          <p:nvSpPr>
            <p:cNvPr id="16" name="Text 13"/>
            <p:cNvSpPr/>
            <p:nvPr/>
          </p:nvSpPr>
          <p:spPr>
            <a:xfrm>
              <a:off x="5212913" y="5799058"/>
              <a:ext cx="2614017" cy="326827"/>
            </a:xfrm>
            <a:prstGeom prst="rect">
              <a:avLst/>
            </a:prstGeom>
            <a:noFill/>
            <a:ln/>
          </p:spPr>
          <p:txBody>
            <a:bodyPr wrap="non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Driving Factors</a:t>
              </a:r>
              <a:endParaRPr lang="en-US" sz="2058" dirty="0"/>
            </a:p>
          </p:txBody>
        </p:sp>
        <p:sp>
          <p:nvSpPr>
            <p:cNvPr id="17" name="Text 14"/>
            <p:cNvSpPr/>
            <p:nvPr/>
          </p:nvSpPr>
          <p:spPr>
            <a:xfrm>
              <a:off x="5212913" y="6259116"/>
              <a:ext cx="8584287" cy="999768"/>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The performance and scalability of blockchain networks depend on their ability to handle transaction broadcasts efficiently, motivating the development of Strokkur as a solution.</a:t>
              </a:r>
              <a:endParaRPr lang="en-US" sz="1750" dirty="0"/>
            </a:p>
          </p:txBody>
        </p:sp>
      </p:grpSp>
      <p:sp>
        <p:nvSpPr>
          <p:cNvPr id="24" name="TextBox 23">
            <a:extLst>
              <a:ext uri="{FF2B5EF4-FFF2-40B4-BE49-F238E27FC236}">
                <a16:creationId xmlns:a16="http://schemas.microsoft.com/office/drawing/2014/main" id="{3324E10C-E737-4B4E-7379-ADCE4A65EC8F}"/>
              </a:ext>
            </a:extLst>
          </p:cNvPr>
          <p:cNvSpPr txBox="1"/>
          <p:nvPr/>
        </p:nvSpPr>
        <p:spPr>
          <a:xfrm>
            <a:off x="14151429" y="7750629"/>
            <a:ext cx="261257" cy="338554"/>
          </a:xfrm>
          <a:prstGeom prst="rect">
            <a:avLst/>
          </a:prstGeom>
          <a:noFill/>
        </p:spPr>
        <p:txBody>
          <a:bodyPr wrap="square" rtlCol="0">
            <a:spAutoFit/>
          </a:bodyPr>
          <a:lstStyle/>
          <a:p>
            <a:r>
              <a:rPr lang="en-US" sz="1600" dirty="0">
                <a:solidFill>
                  <a:srgbClr val="FFD9BE"/>
                </a:solidFill>
              </a:rPr>
              <a:t>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sp>
        <p:nvSpPr>
          <p:cNvPr id="4" name="Text 2"/>
          <p:cNvSpPr/>
          <p:nvPr/>
        </p:nvSpPr>
        <p:spPr>
          <a:xfrm>
            <a:off x="2348389" y="1303020"/>
            <a:ext cx="6271141" cy="653415"/>
          </a:xfrm>
          <a:prstGeom prst="rect">
            <a:avLst/>
          </a:prstGeom>
          <a:noFill/>
          <a:ln/>
        </p:spPr>
        <p:txBody>
          <a:bodyPr wrap="none" rtlCol="0" anchor="t"/>
          <a:lstStyle/>
          <a:p>
            <a:pPr marL="0" indent="0">
              <a:lnSpc>
                <a:spcPts val="5146"/>
              </a:lnSpc>
              <a:buNone/>
            </a:pPr>
            <a:r>
              <a:rPr lang="en-US" sz="4117" dirty="0">
                <a:solidFill>
                  <a:srgbClr val="FFD9BE"/>
                </a:solidFill>
                <a:latin typeface="Quattrocento" pitchFamily="34" charset="0"/>
                <a:ea typeface="Quattrocento" pitchFamily="34" charset="-122"/>
                <a:cs typeface="Quattrocento" pitchFamily="34" charset="-120"/>
              </a:rPr>
              <a:t>Strokkur's Key Innovations</a:t>
            </a:r>
            <a:endParaRPr lang="en-US" sz="4117" dirty="0"/>
          </a:p>
        </p:txBody>
      </p:sp>
      <p:grpSp>
        <p:nvGrpSpPr>
          <p:cNvPr id="11" name="Group 10">
            <a:extLst>
              <a:ext uri="{FF2B5EF4-FFF2-40B4-BE49-F238E27FC236}">
                <a16:creationId xmlns:a16="http://schemas.microsoft.com/office/drawing/2014/main" id="{F5641AE6-4547-D79B-2488-9646E53C0FDA}"/>
              </a:ext>
            </a:extLst>
          </p:cNvPr>
          <p:cNvGrpSpPr/>
          <p:nvPr/>
        </p:nvGrpSpPr>
        <p:grpSpPr>
          <a:xfrm>
            <a:off x="2348389" y="2511862"/>
            <a:ext cx="2949416" cy="4214812"/>
            <a:chOff x="2348389" y="2511862"/>
            <a:chExt cx="2949416" cy="4214812"/>
          </a:xfrm>
        </p:grpSpPr>
        <p:sp>
          <p:nvSpPr>
            <p:cNvPr id="5" name="Text 3"/>
            <p:cNvSpPr/>
            <p:nvPr/>
          </p:nvSpPr>
          <p:spPr>
            <a:xfrm>
              <a:off x="2348389" y="2511862"/>
              <a:ext cx="2614017" cy="326827"/>
            </a:xfrm>
            <a:prstGeom prst="rect">
              <a:avLst/>
            </a:prstGeom>
            <a:noFill/>
            <a:ln/>
          </p:spPr>
          <p:txBody>
            <a:bodyPr wrap="non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Randomized Coding</a:t>
              </a:r>
              <a:endParaRPr lang="en-US" sz="2058" dirty="0"/>
            </a:p>
          </p:txBody>
        </p:sp>
        <p:sp>
          <p:nvSpPr>
            <p:cNvPr id="6" name="Text 4"/>
            <p:cNvSpPr/>
            <p:nvPr/>
          </p:nvSpPr>
          <p:spPr>
            <a:xfrm>
              <a:off x="2348389" y="3060859"/>
              <a:ext cx="2949416" cy="3665815"/>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 uses codewords, which are XOR sums of randomly selected transactions, to transmit data. This randomness eliminates the need for explicit coordination among nodes, as almost every codeword is useful for the receiver to decode new transactions.</a:t>
              </a:r>
              <a:endParaRPr lang="en-US" sz="1750" dirty="0"/>
            </a:p>
          </p:txBody>
        </p:sp>
      </p:grpSp>
      <p:grpSp>
        <p:nvGrpSpPr>
          <p:cNvPr id="12" name="Group 11">
            <a:extLst>
              <a:ext uri="{FF2B5EF4-FFF2-40B4-BE49-F238E27FC236}">
                <a16:creationId xmlns:a16="http://schemas.microsoft.com/office/drawing/2014/main" id="{F79B47D8-C663-56FD-D556-23890BF35B19}"/>
              </a:ext>
            </a:extLst>
          </p:cNvPr>
          <p:cNvGrpSpPr/>
          <p:nvPr/>
        </p:nvGrpSpPr>
        <p:grpSpPr>
          <a:xfrm>
            <a:off x="5847398" y="2511862"/>
            <a:ext cx="2949416" cy="3548300"/>
            <a:chOff x="5847398" y="2511862"/>
            <a:chExt cx="2949416" cy="3548300"/>
          </a:xfrm>
        </p:grpSpPr>
        <p:sp>
          <p:nvSpPr>
            <p:cNvPr id="7" name="Text 5"/>
            <p:cNvSpPr/>
            <p:nvPr/>
          </p:nvSpPr>
          <p:spPr>
            <a:xfrm>
              <a:off x="5847398" y="2511862"/>
              <a:ext cx="2614017" cy="326827"/>
            </a:xfrm>
            <a:prstGeom prst="rect">
              <a:avLst/>
            </a:prstGeom>
            <a:noFill/>
            <a:ln/>
          </p:spPr>
          <p:txBody>
            <a:bodyPr wrap="non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LT Codes Extension</a:t>
              </a:r>
              <a:endParaRPr lang="en-US" sz="2058" dirty="0"/>
            </a:p>
          </p:txBody>
        </p:sp>
        <p:sp>
          <p:nvSpPr>
            <p:cNvPr id="8" name="Text 6"/>
            <p:cNvSpPr/>
            <p:nvPr/>
          </p:nvSpPr>
          <p:spPr>
            <a:xfrm>
              <a:off x="5847398" y="3060859"/>
              <a:ext cx="2949416" cy="2999303"/>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 extends LT codes to support multiple uncoordinated senders and partially overlapping streams of transaction data, crucial for maintaining high throughput and robustness in a decentralized environment.</a:t>
              </a:r>
              <a:endParaRPr lang="en-US" sz="1750" dirty="0"/>
            </a:p>
          </p:txBody>
        </p:sp>
      </p:grpSp>
      <p:grpSp>
        <p:nvGrpSpPr>
          <p:cNvPr id="13" name="Group 12">
            <a:extLst>
              <a:ext uri="{FF2B5EF4-FFF2-40B4-BE49-F238E27FC236}">
                <a16:creationId xmlns:a16="http://schemas.microsoft.com/office/drawing/2014/main" id="{A7E81FE9-E635-5F96-E6E3-DA1EE89E5D4A}"/>
              </a:ext>
            </a:extLst>
          </p:cNvPr>
          <p:cNvGrpSpPr/>
          <p:nvPr/>
        </p:nvGrpSpPr>
        <p:grpSpPr>
          <a:xfrm>
            <a:off x="9346406" y="2511862"/>
            <a:ext cx="2949416" cy="3215045"/>
            <a:chOff x="9346406" y="2511862"/>
            <a:chExt cx="2949416" cy="3215045"/>
          </a:xfrm>
        </p:grpSpPr>
        <p:sp>
          <p:nvSpPr>
            <p:cNvPr id="9" name="Text 7"/>
            <p:cNvSpPr/>
            <p:nvPr/>
          </p:nvSpPr>
          <p:spPr>
            <a:xfrm>
              <a:off x="9346406" y="2511862"/>
              <a:ext cx="2614017" cy="326827"/>
            </a:xfrm>
            <a:prstGeom prst="rect">
              <a:avLst/>
            </a:prstGeom>
            <a:noFill/>
            <a:ln/>
          </p:spPr>
          <p:txBody>
            <a:bodyPr wrap="non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Adversarial Resilience</a:t>
              </a:r>
              <a:endParaRPr lang="en-US" sz="2058" dirty="0"/>
            </a:p>
          </p:txBody>
        </p:sp>
        <p:sp>
          <p:nvSpPr>
            <p:cNvPr id="10" name="Text 8"/>
            <p:cNvSpPr/>
            <p:nvPr/>
          </p:nvSpPr>
          <p:spPr>
            <a:xfrm>
              <a:off x="9346406" y="3060859"/>
              <a:ext cx="2949416" cy="2666048"/>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 includes mechanisms to detect and mitigate the effects of corrupt codewords sent by adversarial nodes, maintaining the integrity of the transaction broadcasting process.</a:t>
              </a:r>
              <a:endParaRPr lang="en-US" sz="1750" dirty="0"/>
            </a:p>
          </p:txBody>
        </p:sp>
      </p:grpSp>
      <p:sp>
        <p:nvSpPr>
          <p:cNvPr id="15" name="TextBox 14">
            <a:extLst>
              <a:ext uri="{FF2B5EF4-FFF2-40B4-BE49-F238E27FC236}">
                <a16:creationId xmlns:a16="http://schemas.microsoft.com/office/drawing/2014/main" id="{4B1B92D2-E65F-C8B9-4C2F-9FD77FF8AE7C}"/>
              </a:ext>
            </a:extLst>
          </p:cNvPr>
          <p:cNvSpPr txBox="1"/>
          <p:nvPr/>
        </p:nvSpPr>
        <p:spPr>
          <a:xfrm>
            <a:off x="14151429" y="7750629"/>
            <a:ext cx="261257" cy="338554"/>
          </a:xfrm>
          <a:prstGeom prst="rect">
            <a:avLst/>
          </a:prstGeom>
          <a:noFill/>
        </p:spPr>
        <p:txBody>
          <a:bodyPr wrap="square" rtlCol="0">
            <a:spAutoFit/>
          </a:bodyPr>
          <a:lstStyle/>
          <a:p>
            <a:r>
              <a:rPr lang="en-US" sz="1600" dirty="0">
                <a:solidFill>
                  <a:srgbClr val="FFD9BE"/>
                </a:solidFill>
              </a:rPr>
              <a:t>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123332">
              <a:alpha val="80000"/>
            </a:srgbClr>
          </a:solidFill>
          <a:ln/>
        </p:spPr>
      </p:sp>
      <p:sp>
        <p:nvSpPr>
          <p:cNvPr id="6" name="Text 3"/>
          <p:cNvSpPr/>
          <p:nvPr/>
        </p:nvSpPr>
        <p:spPr>
          <a:xfrm>
            <a:off x="2348389" y="772954"/>
            <a:ext cx="5440918" cy="653415"/>
          </a:xfrm>
          <a:prstGeom prst="rect">
            <a:avLst/>
          </a:prstGeom>
          <a:noFill/>
          <a:ln/>
        </p:spPr>
        <p:txBody>
          <a:bodyPr wrap="none" rtlCol="0" anchor="t"/>
          <a:lstStyle/>
          <a:p>
            <a:pPr marL="0" indent="0">
              <a:lnSpc>
                <a:spcPts val="5146"/>
              </a:lnSpc>
              <a:buNone/>
            </a:pPr>
            <a:r>
              <a:rPr lang="en-US" sz="4117" dirty="0">
                <a:solidFill>
                  <a:srgbClr val="FFD9BE"/>
                </a:solidFill>
                <a:latin typeface="Quattrocento" pitchFamily="34" charset="0"/>
                <a:ea typeface="Quattrocento" pitchFamily="34" charset="-122"/>
                <a:cs typeface="Quattrocento" pitchFamily="34" charset="-120"/>
              </a:rPr>
              <a:t>Rate Control Algorithm</a:t>
            </a:r>
            <a:endParaRPr lang="en-US" sz="4117" dirty="0"/>
          </a:p>
        </p:txBody>
      </p:sp>
      <p:sp>
        <p:nvSpPr>
          <p:cNvPr id="7" name="Shape 4"/>
          <p:cNvSpPr/>
          <p:nvPr/>
        </p:nvSpPr>
        <p:spPr>
          <a:xfrm>
            <a:off x="7301270" y="1759625"/>
            <a:ext cx="27742" cy="5696903"/>
          </a:xfrm>
          <a:prstGeom prst="rect">
            <a:avLst/>
          </a:prstGeom>
          <a:solidFill>
            <a:srgbClr val="EF9C82"/>
          </a:solidFill>
          <a:ln/>
        </p:spPr>
      </p:sp>
      <p:grpSp>
        <p:nvGrpSpPr>
          <p:cNvPr id="24" name="Group 23">
            <a:extLst>
              <a:ext uri="{FF2B5EF4-FFF2-40B4-BE49-F238E27FC236}">
                <a16:creationId xmlns:a16="http://schemas.microsoft.com/office/drawing/2014/main" id="{71EDFF27-C129-A45D-546B-7607A70DD7ED}"/>
              </a:ext>
            </a:extLst>
          </p:cNvPr>
          <p:cNvGrpSpPr/>
          <p:nvPr/>
        </p:nvGrpSpPr>
        <p:grpSpPr>
          <a:xfrm>
            <a:off x="2348389" y="1981795"/>
            <a:ext cx="5216663" cy="2459594"/>
            <a:chOff x="2348389" y="1981795"/>
            <a:chExt cx="5216663" cy="2459594"/>
          </a:xfrm>
        </p:grpSpPr>
        <p:sp>
          <p:nvSpPr>
            <p:cNvPr id="8" name="Shape 5"/>
            <p:cNvSpPr/>
            <p:nvPr/>
          </p:nvSpPr>
          <p:spPr>
            <a:xfrm>
              <a:off x="6287512" y="2245578"/>
              <a:ext cx="777597" cy="27742"/>
            </a:xfrm>
            <a:prstGeom prst="rect">
              <a:avLst/>
            </a:prstGeom>
            <a:solidFill>
              <a:srgbClr val="EF9C82"/>
            </a:solidFill>
            <a:ln/>
          </p:spPr>
        </p:sp>
        <p:sp>
          <p:nvSpPr>
            <p:cNvPr id="9" name="Shape 6"/>
            <p:cNvSpPr/>
            <p:nvPr/>
          </p:nvSpPr>
          <p:spPr>
            <a:xfrm>
              <a:off x="7065109" y="2009537"/>
              <a:ext cx="499943" cy="499943"/>
            </a:xfrm>
            <a:prstGeom prst="roundRect">
              <a:avLst>
                <a:gd name="adj" fmla="val 13333"/>
              </a:avLst>
            </a:prstGeom>
            <a:solidFill>
              <a:srgbClr val="234A49"/>
            </a:solidFill>
            <a:ln/>
          </p:spPr>
        </p:sp>
        <p:sp>
          <p:nvSpPr>
            <p:cNvPr id="10" name="Text 7"/>
            <p:cNvSpPr/>
            <p:nvPr/>
          </p:nvSpPr>
          <p:spPr>
            <a:xfrm>
              <a:off x="7259538" y="2063472"/>
              <a:ext cx="111085" cy="392073"/>
            </a:xfrm>
            <a:prstGeom prst="rect">
              <a:avLst/>
            </a:prstGeom>
            <a:noFill/>
            <a:ln/>
          </p:spPr>
          <p:txBody>
            <a:bodyPr wrap="none" rtlCol="0" anchor="t"/>
            <a:lstStyle/>
            <a:p>
              <a:pPr marL="0" indent="0" algn="ctr">
                <a:lnSpc>
                  <a:spcPts val="3088"/>
                </a:lnSpc>
                <a:buNone/>
              </a:pPr>
              <a:r>
                <a:rPr lang="en-US" sz="2470" dirty="0">
                  <a:solidFill>
                    <a:srgbClr val="FFD9BE"/>
                  </a:solidFill>
                  <a:latin typeface="Quattrocento" pitchFamily="34" charset="0"/>
                  <a:ea typeface="Quattrocento" pitchFamily="34" charset="-122"/>
                  <a:cs typeface="Quattrocento" pitchFamily="34" charset="-120"/>
                </a:rPr>
                <a:t>1</a:t>
              </a:r>
              <a:endParaRPr lang="en-US" sz="2470" dirty="0"/>
            </a:p>
          </p:txBody>
        </p:sp>
        <p:sp>
          <p:nvSpPr>
            <p:cNvPr id="11" name="Text 8"/>
            <p:cNvSpPr/>
            <p:nvPr/>
          </p:nvSpPr>
          <p:spPr>
            <a:xfrm>
              <a:off x="3194923" y="1981795"/>
              <a:ext cx="2898100" cy="326827"/>
            </a:xfrm>
            <a:prstGeom prst="rect">
              <a:avLst/>
            </a:prstGeom>
            <a:noFill/>
            <a:ln/>
          </p:spPr>
          <p:txBody>
            <a:bodyPr wrap="none" rtlCol="0" anchor="t"/>
            <a:lstStyle/>
            <a:p>
              <a:pPr marL="0" indent="0" algn="r">
                <a:lnSpc>
                  <a:spcPts val="2573"/>
                </a:lnSpc>
                <a:buNone/>
              </a:pPr>
              <a:r>
                <a:rPr lang="en-US" sz="2058" dirty="0">
                  <a:solidFill>
                    <a:srgbClr val="FFD9BE"/>
                  </a:solidFill>
                  <a:latin typeface="Quattrocento" pitchFamily="34" charset="0"/>
                  <a:ea typeface="Quattrocento" pitchFamily="34" charset="-122"/>
                  <a:cs typeface="Quattrocento" pitchFamily="34" charset="-120"/>
                </a:rPr>
                <a:t>Bandwidth Optimization</a:t>
              </a:r>
              <a:endParaRPr lang="en-US" sz="2058" dirty="0"/>
            </a:p>
          </p:txBody>
        </p:sp>
        <p:sp>
          <p:nvSpPr>
            <p:cNvPr id="12" name="Text 9"/>
            <p:cNvSpPr/>
            <p:nvPr/>
          </p:nvSpPr>
          <p:spPr>
            <a:xfrm>
              <a:off x="2348389" y="2441853"/>
              <a:ext cx="3744635" cy="1999536"/>
            </a:xfrm>
            <a:prstGeom prst="rect">
              <a:avLst/>
            </a:prstGeom>
            <a:noFill/>
            <a:ln/>
          </p:spPr>
          <p:txBody>
            <a:bodyPr wrap="square" rtlCol="0" anchor="t"/>
            <a:lstStyle/>
            <a:p>
              <a:pPr marL="0" indent="0" algn="r">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Strokkur's rate control algorithm allows each node to independently determine the optimal rate at which to send codewords to its peers, ensuring efficient use of network bandwidth.</a:t>
              </a:r>
              <a:endParaRPr lang="en-US" sz="1750" dirty="0"/>
            </a:p>
          </p:txBody>
        </p:sp>
      </p:grpSp>
      <p:grpSp>
        <p:nvGrpSpPr>
          <p:cNvPr id="25" name="Group 24">
            <a:extLst>
              <a:ext uri="{FF2B5EF4-FFF2-40B4-BE49-F238E27FC236}">
                <a16:creationId xmlns:a16="http://schemas.microsoft.com/office/drawing/2014/main" id="{80678B23-BD6F-1807-4359-182DBEE55898}"/>
              </a:ext>
            </a:extLst>
          </p:cNvPr>
          <p:cNvGrpSpPr/>
          <p:nvPr/>
        </p:nvGrpSpPr>
        <p:grpSpPr>
          <a:xfrm>
            <a:off x="7065109" y="3092648"/>
            <a:ext cx="5216783" cy="2126338"/>
            <a:chOff x="7065109" y="3092648"/>
            <a:chExt cx="5216783" cy="2126338"/>
          </a:xfrm>
        </p:grpSpPr>
        <p:sp>
          <p:nvSpPr>
            <p:cNvPr id="13" name="Shape 10"/>
            <p:cNvSpPr/>
            <p:nvPr/>
          </p:nvSpPr>
          <p:spPr>
            <a:xfrm>
              <a:off x="7565053" y="3356431"/>
              <a:ext cx="777597" cy="27742"/>
            </a:xfrm>
            <a:prstGeom prst="rect">
              <a:avLst/>
            </a:prstGeom>
            <a:solidFill>
              <a:srgbClr val="EF9C82"/>
            </a:solidFill>
            <a:ln/>
          </p:spPr>
        </p:sp>
        <p:sp>
          <p:nvSpPr>
            <p:cNvPr id="14" name="Shape 11"/>
            <p:cNvSpPr/>
            <p:nvPr/>
          </p:nvSpPr>
          <p:spPr>
            <a:xfrm>
              <a:off x="7065109" y="3120390"/>
              <a:ext cx="499943" cy="499943"/>
            </a:xfrm>
            <a:prstGeom prst="roundRect">
              <a:avLst>
                <a:gd name="adj" fmla="val 13333"/>
              </a:avLst>
            </a:prstGeom>
            <a:solidFill>
              <a:srgbClr val="234A49"/>
            </a:solidFill>
            <a:ln/>
          </p:spPr>
        </p:sp>
        <p:sp>
          <p:nvSpPr>
            <p:cNvPr id="15" name="Text 12"/>
            <p:cNvSpPr/>
            <p:nvPr/>
          </p:nvSpPr>
          <p:spPr>
            <a:xfrm>
              <a:off x="7230963" y="3174325"/>
              <a:ext cx="168116" cy="392073"/>
            </a:xfrm>
            <a:prstGeom prst="rect">
              <a:avLst/>
            </a:prstGeom>
            <a:noFill/>
            <a:ln/>
          </p:spPr>
          <p:txBody>
            <a:bodyPr wrap="none" rtlCol="0" anchor="t"/>
            <a:lstStyle/>
            <a:p>
              <a:pPr marL="0" indent="0" algn="ctr">
                <a:lnSpc>
                  <a:spcPts val="3088"/>
                </a:lnSpc>
                <a:buNone/>
              </a:pPr>
              <a:r>
                <a:rPr lang="en-US" sz="2470" dirty="0">
                  <a:solidFill>
                    <a:srgbClr val="FFD9BE"/>
                  </a:solidFill>
                  <a:latin typeface="Quattrocento" pitchFamily="34" charset="0"/>
                  <a:ea typeface="Quattrocento" pitchFamily="34" charset="-122"/>
                  <a:cs typeface="Quattrocento" pitchFamily="34" charset="-120"/>
                </a:rPr>
                <a:t>2</a:t>
              </a:r>
              <a:endParaRPr lang="en-US" sz="2470" dirty="0"/>
            </a:p>
          </p:txBody>
        </p:sp>
        <p:sp>
          <p:nvSpPr>
            <p:cNvPr id="16" name="Text 13"/>
            <p:cNvSpPr/>
            <p:nvPr/>
          </p:nvSpPr>
          <p:spPr>
            <a:xfrm>
              <a:off x="8537138" y="3092648"/>
              <a:ext cx="2614017" cy="326827"/>
            </a:xfrm>
            <a:prstGeom prst="rect">
              <a:avLst/>
            </a:prstGeom>
            <a:noFill/>
            <a:ln/>
          </p:spPr>
          <p:txBody>
            <a:bodyPr wrap="none" rtlCol="0" anchor="t"/>
            <a:lstStyle/>
            <a:p>
              <a:pPr marL="0" indent="0" algn="l">
                <a:lnSpc>
                  <a:spcPts val="2573"/>
                </a:lnSpc>
                <a:buNone/>
              </a:pPr>
              <a:r>
                <a:rPr lang="en-US" sz="2058" dirty="0">
                  <a:solidFill>
                    <a:srgbClr val="FFD9BE"/>
                  </a:solidFill>
                  <a:latin typeface="Quattrocento" pitchFamily="34" charset="0"/>
                  <a:ea typeface="Quattrocento" pitchFamily="34" charset="-122"/>
                  <a:cs typeface="Quattrocento" pitchFamily="34" charset="-120"/>
                </a:rPr>
                <a:t>Network Stability</a:t>
              </a:r>
              <a:endParaRPr lang="en-US" sz="2058" dirty="0"/>
            </a:p>
          </p:txBody>
        </p:sp>
        <p:sp>
          <p:nvSpPr>
            <p:cNvPr id="17" name="Text 14"/>
            <p:cNvSpPr/>
            <p:nvPr/>
          </p:nvSpPr>
          <p:spPr>
            <a:xfrm>
              <a:off x="8537138" y="3552706"/>
              <a:ext cx="3744754" cy="1666280"/>
            </a:xfrm>
            <a:prstGeom prst="rect">
              <a:avLst/>
            </a:prstGeom>
            <a:noFill/>
            <a:ln/>
          </p:spPr>
          <p:txBody>
            <a:bodyPr wrap="square" rtlCol="0" anchor="t"/>
            <a:lstStyle/>
            <a:p>
              <a:pPr marL="0" indent="0" algn="l">
                <a:lnSpc>
                  <a:spcPts val="2624"/>
                </a:lnSpc>
                <a:buNone/>
              </a:pPr>
              <a:r>
                <a:rPr lang="en-US" sz="1750" dirty="0">
                  <a:solidFill>
                    <a:srgbClr val="F9EEE7"/>
                  </a:solidFill>
                  <a:latin typeface="Quattrocento" pitchFamily="34" charset="0"/>
                  <a:ea typeface="Quattrocento" pitchFamily="34" charset="-122"/>
                  <a:cs typeface="Quattrocento" pitchFamily="34" charset="-120"/>
                </a:rPr>
                <a:t>The rate control algorithm helps maintain stable and efficient broadcasting across the network by adjusting sending rates based on current network conditions.</a:t>
              </a:r>
              <a:endParaRPr lang="en-US" sz="1750" dirty="0"/>
            </a:p>
          </p:txBody>
        </p:sp>
      </p:grpSp>
      <p:grpSp>
        <p:nvGrpSpPr>
          <p:cNvPr id="26" name="Group 25">
            <a:extLst>
              <a:ext uri="{FF2B5EF4-FFF2-40B4-BE49-F238E27FC236}">
                <a16:creationId xmlns:a16="http://schemas.microsoft.com/office/drawing/2014/main" id="{FBFB021D-76E4-4ECB-AC33-9CC4623E6F95}"/>
              </a:ext>
            </a:extLst>
          </p:cNvPr>
          <p:cNvGrpSpPr/>
          <p:nvPr/>
        </p:nvGrpSpPr>
        <p:grpSpPr>
          <a:xfrm>
            <a:off x="2348389" y="5107900"/>
            <a:ext cx="5216663" cy="2126338"/>
            <a:chOff x="2348389" y="5107900"/>
            <a:chExt cx="5216663" cy="2126338"/>
          </a:xfrm>
        </p:grpSpPr>
        <p:sp>
          <p:nvSpPr>
            <p:cNvPr id="18" name="Shape 15"/>
            <p:cNvSpPr/>
            <p:nvPr/>
          </p:nvSpPr>
          <p:spPr>
            <a:xfrm>
              <a:off x="6287512" y="5371683"/>
              <a:ext cx="777597" cy="27742"/>
            </a:xfrm>
            <a:prstGeom prst="rect">
              <a:avLst/>
            </a:prstGeom>
            <a:solidFill>
              <a:srgbClr val="EF9C82"/>
            </a:solidFill>
            <a:ln/>
          </p:spPr>
        </p:sp>
        <p:sp>
          <p:nvSpPr>
            <p:cNvPr id="19" name="Shape 16"/>
            <p:cNvSpPr/>
            <p:nvPr/>
          </p:nvSpPr>
          <p:spPr>
            <a:xfrm>
              <a:off x="7065109" y="5135642"/>
              <a:ext cx="499943" cy="499943"/>
            </a:xfrm>
            <a:prstGeom prst="roundRect">
              <a:avLst>
                <a:gd name="adj" fmla="val 13333"/>
              </a:avLst>
            </a:prstGeom>
            <a:solidFill>
              <a:srgbClr val="234A49"/>
            </a:solidFill>
            <a:ln/>
          </p:spPr>
        </p:sp>
        <p:sp>
          <p:nvSpPr>
            <p:cNvPr id="20" name="Text 17"/>
            <p:cNvSpPr/>
            <p:nvPr/>
          </p:nvSpPr>
          <p:spPr>
            <a:xfrm>
              <a:off x="7229773" y="5189577"/>
              <a:ext cx="170617" cy="392073"/>
            </a:xfrm>
            <a:prstGeom prst="rect">
              <a:avLst/>
            </a:prstGeom>
            <a:noFill/>
            <a:ln/>
          </p:spPr>
          <p:txBody>
            <a:bodyPr wrap="none" rtlCol="0" anchor="t"/>
            <a:lstStyle/>
            <a:p>
              <a:pPr marL="0" indent="0" algn="ctr">
                <a:lnSpc>
                  <a:spcPts val="3088"/>
                </a:lnSpc>
                <a:buNone/>
              </a:pPr>
              <a:r>
                <a:rPr lang="en-US" sz="2470" dirty="0">
                  <a:solidFill>
                    <a:srgbClr val="FFD9BE"/>
                  </a:solidFill>
                  <a:latin typeface="Quattrocento" pitchFamily="34" charset="0"/>
                  <a:ea typeface="Quattrocento" pitchFamily="34" charset="-122"/>
                  <a:cs typeface="Quattrocento" pitchFamily="34" charset="-120"/>
                </a:rPr>
                <a:t>3</a:t>
              </a:r>
              <a:endParaRPr lang="en-US" sz="2470" dirty="0"/>
            </a:p>
          </p:txBody>
        </p:sp>
        <p:sp>
          <p:nvSpPr>
            <p:cNvPr id="21" name="Text 18"/>
            <p:cNvSpPr/>
            <p:nvPr/>
          </p:nvSpPr>
          <p:spPr>
            <a:xfrm>
              <a:off x="3234690" y="5107900"/>
              <a:ext cx="2858333" cy="326827"/>
            </a:xfrm>
            <a:prstGeom prst="rect">
              <a:avLst/>
            </a:prstGeom>
            <a:noFill/>
            <a:ln/>
          </p:spPr>
          <p:txBody>
            <a:bodyPr wrap="none" rtlCol="0" anchor="t"/>
            <a:lstStyle/>
            <a:p>
              <a:pPr marL="0" indent="0" algn="r">
                <a:lnSpc>
                  <a:spcPts val="2573"/>
                </a:lnSpc>
                <a:buNone/>
              </a:pPr>
              <a:r>
                <a:rPr lang="en-US" sz="2058" dirty="0">
                  <a:solidFill>
                    <a:srgbClr val="FFD9BE"/>
                  </a:solidFill>
                  <a:latin typeface="Quattrocento" pitchFamily="34" charset="0"/>
                  <a:ea typeface="Quattrocento" pitchFamily="34" charset="-122"/>
                  <a:cs typeface="Quattrocento" pitchFamily="34" charset="-120"/>
                </a:rPr>
                <a:t>Decentralized Approach</a:t>
              </a:r>
              <a:endParaRPr lang="en-US" sz="2058" dirty="0"/>
            </a:p>
          </p:txBody>
        </p:sp>
        <p:sp>
          <p:nvSpPr>
            <p:cNvPr id="22" name="Text 19"/>
            <p:cNvSpPr/>
            <p:nvPr/>
          </p:nvSpPr>
          <p:spPr>
            <a:xfrm>
              <a:off x="2348389" y="5567958"/>
              <a:ext cx="3744635" cy="1666280"/>
            </a:xfrm>
            <a:prstGeom prst="rect">
              <a:avLst/>
            </a:prstGeom>
            <a:noFill/>
            <a:ln/>
          </p:spPr>
          <p:txBody>
            <a:bodyPr wrap="square" rtlCol="0" anchor="t"/>
            <a:lstStyle/>
            <a:p>
              <a:pPr marL="0" indent="0" algn="r">
                <a:lnSpc>
                  <a:spcPts val="2624"/>
                </a:lnSpc>
                <a:buNone/>
              </a:pPr>
              <a:r>
                <a:rPr lang="en-US" sz="1750" dirty="0">
                  <a:solidFill>
                    <a:srgbClr val="F9EEE7"/>
                  </a:solidFill>
                  <a:latin typeface="Quattrocento" pitchFamily="34" charset="0"/>
                  <a:ea typeface="Quattrocento" pitchFamily="34" charset="-122"/>
                  <a:cs typeface="Quattrocento" pitchFamily="34" charset="-120"/>
                </a:rPr>
                <a:t>The decentralized nature of the rate control algorithm ensures that nodes can independently manage their broadcasting rates without the need for explicit coordination.</a:t>
              </a:r>
              <a:endParaRPr lang="en-US" sz="1750" dirty="0"/>
            </a:p>
          </p:txBody>
        </p:sp>
      </p:grpSp>
      <p:sp>
        <p:nvSpPr>
          <p:cNvPr id="23" name="TextBox 22">
            <a:extLst>
              <a:ext uri="{FF2B5EF4-FFF2-40B4-BE49-F238E27FC236}">
                <a16:creationId xmlns:a16="http://schemas.microsoft.com/office/drawing/2014/main" id="{50CE7B6E-03F6-2AAE-DE26-D4D3D8AFEF18}"/>
              </a:ext>
            </a:extLst>
          </p:cNvPr>
          <p:cNvSpPr txBox="1"/>
          <p:nvPr/>
        </p:nvSpPr>
        <p:spPr>
          <a:xfrm>
            <a:off x="14151429" y="7750629"/>
            <a:ext cx="261257" cy="338554"/>
          </a:xfrm>
          <a:prstGeom prst="rect">
            <a:avLst/>
          </a:prstGeom>
          <a:noFill/>
        </p:spPr>
        <p:txBody>
          <a:bodyPr wrap="square" rtlCol="0">
            <a:spAutoFit/>
          </a:bodyPr>
          <a:lstStyle/>
          <a:p>
            <a:r>
              <a:rPr lang="en-US" sz="1600" dirty="0">
                <a:solidFill>
                  <a:srgbClr val="FFD9BE"/>
                </a:solidFill>
              </a:rPr>
              <a:t>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nodeType="click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additive="base">
                                        <p:cTn id="13" dur="500" fill="hold"/>
                                        <p:tgtEl>
                                          <p:spTgt spid="25"/>
                                        </p:tgtEl>
                                        <p:attrNameLst>
                                          <p:attrName>ppt_x</p:attrName>
                                        </p:attrNameLst>
                                      </p:cBhvr>
                                      <p:tavLst>
                                        <p:tav tm="0">
                                          <p:val>
                                            <p:strVal val="#ppt_x"/>
                                          </p:val>
                                        </p:tav>
                                        <p:tav tm="100000">
                                          <p:val>
                                            <p:strVal val="#ppt_x"/>
                                          </p:val>
                                        </p:tav>
                                      </p:tavLst>
                                    </p:anim>
                                    <p:anim calcmode="lin" valueType="num">
                                      <p:cBhvr additive="base">
                                        <p:cTn id="14" dur="500" fill="hold"/>
                                        <p:tgtEl>
                                          <p:spTgt spid="25"/>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500" fill="hold"/>
                                        <p:tgtEl>
                                          <p:spTgt spid="26"/>
                                        </p:tgtEl>
                                        <p:attrNameLst>
                                          <p:attrName>ppt_x</p:attrName>
                                        </p:attrNameLst>
                                      </p:cBhvr>
                                      <p:tavLst>
                                        <p:tav tm="0">
                                          <p:val>
                                            <p:strVal val="#ppt_x"/>
                                          </p:val>
                                        </p:tav>
                                        <p:tav tm="100000">
                                          <p:val>
                                            <p:strVal val="#ppt_x"/>
                                          </p:val>
                                        </p:tav>
                                      </p:tavLst>
                                    </p:anim>
                                    <p:anim calcmode="lin" valueType="num">
                                      <p:cBhvr additive="base">
                                        <p:cTn id="20" dur="500" fill="hold"/>
                                        <p:tgtEl>
                                          <p:spTgt spid="2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90799" y="1272897"/>
            <a:ext cx="7442716" cy="653415"/>
          </a:xfrm>
          <a:prstGeom prst="rect">
            <a:avLst/>
          </a:prstGeom>
          <a:noFill/>
          <a:ln/>
        </p:spPr>
        <p:txBody>
          <a:bodyPr wrap="none" rtlCol="0" anchor="t"/>
          <a:lstStyle/>
          <a:p>
            <a:pPr marL="0" indent="0">
              <a:lnSpc>
                <a:spcPts val="5146"/>
              </a:lnSpc>
              <a:buNone/>
            </a:pPr>
            <a:r>
              <a:rPr lang="en-US" sz="4117" dirty="0">
                <a:solidFill>
                  <a:srgbClr val="FFD9BE"/>
                </a:solidFill>
                <a:latin typeface="Quattrocento" pitchFamily="34" charset="0"/>
                <a:ea typeface="Quattrocento" pitchFamily="34" charset="-122"/>
                <a:cs typeface="Quattrocento" pitchFamily="34" charset="-120"/>
              </a:rPr>
              <a:t>Implementation and Evaluation</a:t>
            </a:r>
            <a:endParaRPr lang="en-US" sz="4117" dirty="0"/>
          </a:p>
        </p:txBody>
      </p:sp>
      <p:grpSp>
        <p:nvGrpSpPr>
          <p:cNvPr id="15" name="Group 14">
            <a:extLst>
              <a:ext uri="{FF2B5EF4-FFF2-40B4-BE49-F238E27FC236}">
                <a16:creationId xmlns:a16="http://schemas.microsoft.com/office/drawing/2014/main" id="{DC5BAC62-7969-64E9-5517-5A8B93E8D0BA}"/>
              </a:ext>
            </a:extLst>
          </p:cNvPr>
          <p:cNvGrpSpPr/>
          <p:nvPr/>
        </p:nvGrpSpPr>
        <p:grpSpPr>
          <a:xfrm>
            <a:off x="4490799" y="2259568"/>
            <a:ext cx="4542115" cy="2570678"/>
            <a:chOff x="4490799" y="2259568"/>
            <a:chExt cx="4542115" cy="2570678"/>
          </a:xfrm>
        </p:grpSpPr>
        <p:sp>
          <p:nvSpPr>
            <p:cNvPr id="6" name="Shape 3"/>
            <p:cNvSpPr/>
            <p:nvPr/>
          </p:nvSpPr>
          <p:spPr>
            <a:xfrm>
              <a:off x="4490799" y="2259568"/>
              <a:ext cx="4542115" cy="2570678"/>
            </a:xfrm>
            <a:prstGeom prst="roundRect">
              <a:avLst>
                <a:gd name="adj" fmla="val 2593"/>
              </a:avLst>
            </a:prstGeom>
            <a:solidFill>
              <a:srgbClr val="234A49"/>
            </a:solidFill>
            <a:ln/>
          </p:spPr>
        </p:sp>
        <p:sp>
          <p:nvSpPr>
            <p:cNvPr id="7" name="Text 4"/>
            <p:cNvSpPr/>
            <p:nvPr/>
          </p:nvSpPr>
          <p:spPr>
            <a:xfrm>
              <a:off x="4712970" y="2481739"/>
              <a:ext cx="2614017" cy="326827"/>
            </a:xfrm>
            <a:prstGeom prst="rect">
              <a:avLst/>
            </a:prstGeom>
            <a:noFill/>
            <a:ln/>
          </p:spPr>
          <p:txBody>
            <a:bodyPr wrap="non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High Throughput</a:t>
              </a:r>
              <a:endParaRPr lang="en-US" sz="2058" dirty="0"/>
            </a:p>
          </p:txBody>
        </p:sp>
        <p:sp>
          <p:nvSpPr>
            <p:cNvPr id="8" name="Text 5"/>
            <p:cNvSpPr/>
            <p:nvPr/>
          </p:nvSpPr>
          <p:spPr>
            <a:xfrm>
              <a:off x="4712970" y="2941796"/>
              <a:ext cx="4097774" cy="1666280"/>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Strokkur's Golang implementation demonstrated the ability to handle 647,000 transactions per second using a single CPU core, showcasing its scalability and efficiency.</a:t>
              </a:r>
              <a:endParaRPr lang="en-US" sz="1750" dirty="0"/>
            </a:p>
          </p:txBody>
        </p:sp>
      </p:grpSp>
      <p:grpSp>
        <p:nvGrpSpPr>
          <p:cNvPr id="16" name="Group 15">
            <a:extLst>
              <a:ext uri="{FF2B5EF4-FFF2-40B4-BE49-F238E27FC236}">
                <a16:creationId xmlns:a16="http://schemas.microsoft.com/office/drawing/2014/main" id="{FB3AED98-C0B7-60E5-65C9-C7CA0473D845}"/>
              </a:ext>
            </a:extLst>
          </p:cNvPr>
          <p:cNvGrpSpPr/>
          <p:nvPr/>
        </p:nvGrpSpPr>
        <p:grpSpPr>
          <a:xfrm>
            <a:off x="9255085" y="2259568"/>
            <a:ext cx="4542115" cy="2570678"/>
            <a:chOff x="9255085" y="2259568"/>
            <a:chExt cx="4542115" cy="2570678"/>
          </a:xfrm>
        </p:grpSpPr>
        <p:sp>
          <p:nvSpPr>
            <p:cNvPr id="9" name="Shape 6"/>
            <p:cNvSpPr/>
            <p:nvPr/>
          </p:nvSpPr>
          <p:spPr>
            <a:xfrm>
              <a:off x="9255085" y="2259568"/>
              <a:ext cx="4542115" cy="2570678"/>
            </a:xfrm>
            <a:prstGeom prst="roundRect">
              <a:avLst>
                <a:gd name="adj" fmla="val 2593"/>
              </a:avLst>
            </a:prstGeom>
            <a:solidFill>
              <a:srgbClr val="234A49"/>
            </a:solidFill>
            <a:ln/>
          </p:spPr>
        </p:sp>
        <p:sp>
          <p:nvSpPr>
            <p:cNvPr id="10" name="Text 7"/>
            <p:cNvSpPr/>
            <p:nvPr/>
          </p:nvSpPr>
          <p:spPr>
            <a:xfrm>
              <a:off x="9477256" y="2481739"/>
              <a:ext cx="2614017" cy="326827"/>
            </a:xfrm>
            <a:prstGeom prst="rect">
              <a:avLst/>
            </a:prstGeom>
            <a:noFill/>
            <a:ln/>
          </p:spPr>
          <p:txBody>
            <a:bodyPr wrap="non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Bandwidth Efficiency</a:t>
              </a:r>
              <a:endParaRPr lang="en-US" sz="2058" dirty="0"/>
            </a:p>
          </p:txBody>
        </p:sp>
        <p:sp>
          <p:nvSpPr>
            <p:cNvPr id="11" name="Text 8"/>
            <p:cNvSpPr/>
            <p:nvPr/>
          </p:nvSpPr>
          <p:spPr>
            <a:xfrm>
              <a:off x="9477256" y="2941796"/>
              <a:ext cx="4097774" cy="1333024"/>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 consumed 2 to 7.6 times less bandwidth than Bitcoin's existing transaction broadcasting scheme, thanks to its efficient coding strategy.</a:t>
              </a:r>
              <a:endParaRPr lang="en-US" sz="1750" dirty="0"/>
            </a:p>
          </p:txBody>
        </p:sp>
      </p:grpSp>
      <p:grpSp>
        <p:nvGrpSpPr>
          <p:cNvPr id="17" name="Group 16">
            <a:extLst>
              <a:ext uri="{FF2B5EF4-FFF2-40B4-BE49-F238E27FC236}">
                <a16:creationId xmlns:a16="http://schemas.microsoft.com/office/drawing/2014/main" id="{C1E8ABFD-7996-D459-EFB1-F225BB3F6BA4}"/>
              </a:ext>
            </a:extLst>
          </p:cNvPr>
          <p:cNvGrpSpPr/>
          <p:nvPr/>
        </p:nvGrpSpPr>
        <p:grpSpPr>
          <a:xfrm>
            <a:off x="4490799" y="5052417"/>
            <a:ext cx="9306401" cy="1904167"/>
            <a:chOff x="4490799" y="5052417"/>
            <a:chExt cx="9306401" cy="1904167"/>
          </a:xfrm>
        </p:grpSpPr>
        <p:sp>
          <p:nvSpPr>
            <p:cNvPr id="12" name="Shape 9"/>
            <p:cNvSpPr/>
            <p:nvPr/>
          </p:nvSpPr>
          <p:spPr>
            <a:xfrm>
              <a:off x="4490799" y="5052417"/>
              <a:ext cx="9306401" cy="1904167"/>
            </a:xfrm>
            <a:prstGeom prst="roundRect">
              <a:avLst>
                <a:gd name="adj" fmla="val 3501"/>
              </a:avLst>
            </a:prstGeom>
            <a:solidFill>
              <a:srgbClr val="234A49"/>
            </a:solidFill>
            <a:ln/>
          </p:spPr>
        </p:sp>
        <p:sp>
          <p:nvSpPr>
            <p:cNvPr id="13" name="Text 10"/>
            <p:cNvSpPr/>
            <p:nvPr/>
          </p:nvSpPr>
          <p:spPr>
            <a:xfrm>
              <a:off x="4712970" y="5274588"/>
              <a:ext cx="2614017" cy="326827"/>
            </a:xfrm>
            <a:prstGeom prst="rect">
              <a:avLst/>
            </a:prstGeom>
            <a:noFill/>
            <a:ln/>
          </p:spPr>
          <p:txBody>
            <a:bodyPr wrap="non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Latency Reduction</a:t>
              </a:r>
              <a:endParaRPr lang="en-US" sz="2058" dirty="0"/>
            </a:p>
          </p:txBody>
        </p:sp>
        <p:sp>
          <p:nvSpPr>
            <p:cNvPr id="14" name="Text 11"/>
            <p:cNvSpPr/>
            <p:nvPr/>
          </p:nvSpPr>
          <p:spPr>
            <a:xfrm>
              <a:off x="4712970" y="5734645"/>
              <a:ext cx="8862060" cy="999768"/>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 achieved 9 times lower latency compared to Shrec under certain adversarial conditions, ensuring quicker transaction confirmations for high-throughput applications.</a:t>
              </a:r>
              <a:endParaRPr lang="en-US" sz="1750" dirty="0"/>
            </a:p>
          </p:txBody>
        </p:sp>
      </p:grpSp>
      <p:sp>
        <p:nvSpPr>
          <p:cNvPr id="18" name="TextBox 17">
            <a:extLst>
              <a:ext uri="{FF2B5EF4-FFF2-40B4-BE49-F238E27FC236}">
                <a16:creationId xmlns:a16="http://schemas.microsoft.com/office/drawing/2014/main" id="{C90BBB4C-CD53-6D0B-B16D-A1E3ED3A910A}"/>
              </a:ext>
            </a:extLst>
          </p:cNvPr>
          <p:cNvSpPr txBox="1"/>
          <p:nvPr/>
        </p:nvSpPr>
        <p:spPr>
          <a:xfrm>
            <a:off x="14151429" y="7750629"/>
            <a:ext cx="261257" cy="338554"/>
          </a:xfrm>
          <a:prstGeom prst="rect">
            <a:avLst/>
          </a:prstGeom>
          <a:noFill/>
        </p:spPr>
        <p:txBody>
          <a:bodyPr wrap="square" rtlCol="0">
            <a:spAutoFit/>
          </a:bodyPr>
          <a:lstStyle/>
          <a:p>
            <a:r>
              <a:rPr lang="en-US" sz="1600" dirty="0">
                <a:solidFill>
                  <a:srgbClr val="FFD9BE"/>
                </a:solidFill>
              </a:rPr>
              <a:t>5</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sp>
        <p:nvSpPr>
          <p:cNvPr id="4" name="Text 2"/>
          <p:cNvSpPr/>
          <p:nvPr/>
        </p:nvSpPr>
        <p:spPr>
          <a:xfrm>
            <a:off x="2348389" y="1947267"/>
            <a:ext cx="5228153" cy="653415"/>
          </a:xfrm>
          <a:prstGeom prst="rect">
            <a:avLst/>
          </a:prstGeom>
          <a:noFill/>
          <a:ln/>
        </p:spPr>
        <p:txBody>
          <a:bodyPr wrap="none" rtlCol="0" anchor="t"/>
          <a:lstStyle/>
          <a:p>
            <a:pPr marL="0" indent="0">
              <a:lnSpc>
                <a:spcPts val="5146"/>
              </a:lnSpc>
              <a:buNone/>
            </a:pPr>
            <a:r>
              <a:rPr lang="en-US" sz="4117" dirty="0">
                <a:solidFill>
                  <a:srgbClr val="FFD9BE"/>
                </a:solidFill>
                <a:latin typeface="Quattrocento" pitchFamily="34" charset="0"/>
                <a:ea typeface="Quattrocento" pitchFamily="34" charset="-122"/>
                <a:cs typeface="Quattrocento" pitchFamily="34" charset="-120"/>
              </a:rPr>
              <a:t>Adversarial Resilience</a:t>
            </a:r>
            <a:endParaRPr lang="en-US" sz="4117" dirty="0"/>
          </a:p>
        </p:txBody>
      </p:sp>
      <p:grpSp>
        <p:nvGrpSpPr>
          <p:cNvPr id="14" name="Group 13">
            <a:extLst>
              <a:ext uri="{FF2B5EF4-FFF2-40B4-BE49-F238E27FC236}">
                <a16:creationId xmlns:a16="http://schemas.microsoft.com/office/drawing/2014/main" id="{955F2E97-81F9-20A3-567E-4953154CA91E}"/>
              </a:ext>
            </a:extLst>
          </p:cNvPr>
          <p:cNvGrpSpPr/>
          <p:nvPr/>
        </p:nvGrpSpPr>
        <p:grpSpPr>
          <a:xfrm>
            <a:off x="2348389" y="3045023"/>
            <a:ext cx="3088958" cy="3237191"/>
            <a:chOff x="2348389" y="3045023"/>
            <a:chExt cx="3088958" cy="3237191"/>
          </a:xfrm>
        </p:grpSpPr>
        <p:pic>
          <p:nvPicPr>
            <p:cNvPr id="5" name="Image 0" descr="preencoded.png"/>
            <p:cNvPicPr>
              <a:picLocks noChangeAspect="1"/>
            </p:cNvPicPr>
            <p:nvPr/>
          </p:nvPicPr>
          <p:blipFill>
            <a:blip r:embed="rId3"/>
            <a:stretch>
              <a:fillRect/>
            </a:stretch>
          </p:blipFill>
          <p:spPr>
            <a:xfrm>
              <a:off x="2348389" y="3045023"/>
              <a:ext cx="555427" cy="555427"/>
            </a:xfrm>
            <a:prstGeom prst="rect">
              <a:avLst/>
            </a:prstGeom>
          </p:spPr>
        </p:pic>
        <p:sp>
          <p:nvSpPr>
            <p:cNvPr id="6" name="Text 3"/>
            <p:cNvSpPr/>
            <p:nvPr/>
          </p:nvSpPr>
          <p:spPr>
            <a:xfrm>
              <a:off x="2348389" y="3822621"/>
              <a:ext cx="2614017" cy="326827"/>
            </a:xfrm>
            <a:prstGeom prst="rect">
              <a:avLst/>
            </a:prstGeom>
            <a:noFill/>
            <a:ln/>
          </p:spPr>
          <p:txBody>
            <a:bodyPr wrap="none" rtlCol="0" anchor="t"/>
            <a:lstStyle/>
            <a:p>
              <a:pPr marL="0" indent="0" algn="l">
                <a:lnSpc>
                  <a:spcPts val="2573"/>
                </a:lnSpc>
                <a:buNone/>
              </a:pPr>
              <a:r>
                <a:rPr lang="en-US" sz="2058" dirty="0">
                  <a:solidFill>
                    <a:srgbClr val="FFD9BE"/>
                  </a:solidFill>
                  <a:latin typeface="Quattrocento" pitchFamily="34" charset="0"/>
                  <a:ea typeface="Quattrocento" pitchFamily="34" charset="-122"/>
                  <a:cs typeface="Quattrocento" pitchFamily="34" charset="-120"/>
                </a:rPr>
                <a:t>Integrity Preservation</a:t>
              </a:r>
              <a:endParaRPr lang="en-US" sz="2058" dirty="0"/>
            </a:p>
          </p:txBody>
        </p:sp>
        <p:sp>
          <p:nvSpPr>
            <p:cNvPr id="7" name="Text 4"/>
            <p:cNvSpPr/>
            <p:nvPr/>
          </p:nvSpPr>
          <p:spPr>
            <a:xfrm>
              <a:off x="2348389" y="4282678"/>
              <a:ext cx="3088958" cy="1999536"/>
            </a:xfrm>
            <a:prstGeom prst="rect">
              <a:avLst/>
            </a:prstGeom>
            <a:noFill/>
            <a:ln/>
          </p:spPr>
          <p:txBody>
            <a:bodyPr wrap="square" rtlCol="0" anchor="t"/>
            <a:lstStyle/>
            <a:p>
              <a:pPr marL="0" indent="0" algn="l">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Strokkur's adversarial resilience mechanisms ensure the integrity of the transaction broadcasting process, even in the presence of malicious actors.</a:t>
              </a:r>
              <a:endParaRPr lang="en-US" sz="1750" dirty="0"/>
            </a:p>
          </p:txBody>
        </p:sp>
      </p:grpSp>
      <p:grpSp>
        <p:nvGrpSpPr>
          <p:cNvPr id="15" name="Group 14">
            <a:extLst>
              <a:ext uri="{FF2B5EF4-FFF2-40B4-BE49-F238E27FC236}">
                <a16:creationId xmlns:a16="http://schemas.microsoft.com/office/drawing/2014/main" id="{C12668BE-3CE1-E45D-3C7C-D77724CE0A7B}"/>
              </a:ext>
            </a:extLst>
          </p:cNvPr>
          <p:cNvGrpSpPr/>
          <p:nvPr/>
        </p:nvGrpSpPr>
        <p:grpSpPr>
          <a:xfrm>
            <a:off x="5770602" y="3045023"/>
            <a:ext cx="3088958" cy="3237191"/>
            <a:chOff x="5770602" y="3045023"/>
            <a:chExt cx="3088958" cy="3237191"/>
          </a:xfrm>
        </p:grpSpPr>
        <p:pic>
          <p:nvPicPr>
            <p:cNvPr id="8" name="Image 1" descr="preencoded.png"/>
            <p:cNvPicPr>
              <a:picLocks noChangeAspect="1"/>
            </p:cNvPicPr>
            <p:nvPr/>
          </p:nvPicPr>
          <p:blipFill>
            <a:blip r:embed="rId4"/>
            <a:stretch>
              <a:fillRect/>
            </a:stretch>
          </p:blipFill>
          <p:spPr>
            <a:xfrm>
              <a:off x="5770602" y="3045023"/>
              <a:ext cx="555427" cy="555427"/>
            </a:xfrm>
            <a:prstGeom prst="rect">
              <a:avLst/>
            </a:prstGeom>
          </p:spPr>
        </p:pic>
        <p:sp>
          <p:nvSpPr>
            <p:cNvPr id="9" name="Text 5"/>
            <p:cNvSpPr/>
            <p:nvPr/>
          </p:nvSpPr>
          <p:spPr>
            <a:xfrm>
              <a:off x="5770602" y="3822621"/>
              <a:ext cx="3049667" cy="326827"/>
            </a:xfrm>
            <a:prstGeom prst="rect">
              <a:avLst/>
            </a:prstGeom>
            <a:noFill/>
            <a:ln/>
          </p:spPr>
          <p:txBody>
            <a:bodyPr wrap="none" rtlCol="0" anchor="t"/>
            <a:lstStyle/>
            <a:p>
              <a:pPr marL="0" indent="0" algn="l">
                <a:lnSpc>
                  <a:spcPts val="2573"/>
                </a:lnSpc>
                <a:buNone/>
              </a:pPr>
              <a:r>
                <a:rPr lang="en-US" sz="2058" dirty="0">
                  <a:solidFill>
                    <a:srgbClr val="FFD9BE"/>
                  </a:solidFill>
                  <a:latin typeface="Quattrocento" pitchFamily="34" charset="0"/>
                  <a:ea typeface="Quattrocento" pitchFamily="34" charset="-122"/>
                  <a:cs typeface="Quattrocento" pitchFamily="34" charset="-120"/>
                </a:rPr>
                <a:t>Selective Retransmissions</a:t>
              </a:r>
              <a:endParaRPr lang="en-US" sz="2058" dirty="0"/>
            </a:p>
          </p:txBody>
        </p:sp>
        <p:sp>
          <p:nvSpPr>
            <p:cNvPr id="10" name="Text 6"/>
            <p:cNvSpPr/>
            <p:nvPr/>
          </p:nvSpPr>
          <p:spPr>
            <a:xfrm>
              <a:off x="5770602" y="4282678"/>
              <a:ext cx="3088958" cy="1999536"/>
            </a:xfrm>
            <a:prstGeom prst="rect">
              <a:avLst/>
            </a:prstGeom>
            <a:noFill/>
            <a:ln/>
          </p:spPr>
          <p:txBody>
            <a:bodyPr wrap="square" rtlCol="0" anchor="t"/>
            <a:lstStyle/>
            <a:p>
              <a:pPr marL="0" indent="0" algn="l">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Strokkur's design includes processes to identify and discard corrupt codewords, allowing the system to maintain performance and security.</a:t>
              </a:r>
              <a:endParaRPr lang="en-US" sz="1750" dirty="0"/>
            </a:p>
          </p:txBody>
        </p:sp>
      </p:grpSp>
      <p:grpSp>
        <p:nvGrpSpPr>
          <p:cNvPr id="16" name="Group 15">
            <a:extLst>
              <a:ext uri="{FF2B5EF4-FFF2-40B4-BE49-F238E27FC236}">
                <a16:creationId xmlns:a16="http://schemas.microsoft.com/office/drawing/2014/main" id="{441DA44F-8152-5321-8659-B4E09B05DF14}"/>
              </a:ext>
            </a:extLst>
          </p:cNvPr>
          <p:cNvGrpSpPr/>
          <p:nvPr/>
        </p:nvGrpSpPr>
        <p:grpSpPr>
          <a:xfrm>
            <a:off x="9192816" y="3045023"/>
            <a:ext cx="3089077" cy="2903935"/>
            <a:chOff x="9192816" y="3045023"/>
            <a:chExt cx="3089077" cy="2903935"/>
          </a:xfrm>
        </p:grpSpPr>
        <p:pic>
          <p:nvPicPr>
            <p:cNvPr id="11" name="Image 2" descr="preencoded.png"/>
            <p:cNvPicPr>
              <a:picLocks noChangeAspect="1"/>
            </p:cNvPicPr>
            <p:nvPr/>
          </p:nvPicPr>
          <p:blipFill>
            <a:blip r:embed="rId5"/>
            <a:stretch>
              <a:fillRect/>
            </a:stretch>
          </p:blipFill>
          <p:spPr>
            <a:xfrm>
              <a:off x="9192816" y="3045023"/>
              <a:ext cx="555427" cy="555427"/>
            </a:xfrm>
            <a:prstGeom prst="rect">
              <a:avLst/>
            </a:prstGeom>
          </p:spPr>
        </p:pic>
        <p:sp>
          <p:nvSpPr>
            <p:cNvPr id="12" name="Text 7"/>
            <p:cNvSpPr/>
            <p:nvPr/>
          </p:nvSpPr>
          <p:spPr>
            <a:xfrm>
              <a:off x="9192816" y="3822621"/>
              <a:ext cx="2672834" cy="326827"/>
            </a:xfrm>
            <a:prstGeom prst="rect">
              <a:avLst/>
            </a:prstGeom>
            <a:noFill/>
            <a:ln/>
          </p:spPr>
          <p:txBody>
            <a:bodyPr wrap="none" rtlCol="0" anchor="t"/>
            <a:lstStyle/>
            <a:p>
              <a:pPr marL="0" indent="0" algn="l">
                <a:lnSpc>
                  <a:spcPts val="2573"/>
                </a:lnSpc>
                <a:buNone/>
              </a:pPr>
              <a:r>
                <a:rPr lang="en-US" sz="2058" dirty="0">
                  <a:solidFill>
                    <a:srgbClr val="FFD9BE"/>
                  </a:solidFill>
                  <a:latin typeface="Quattrocento" pitchFamily="34" charset="0"/>
                  <a:ea typeface="Quattrocento" pitchFamily="34" charset="-122"/>
                  <a:cs typeface="Quattrocento" pitchFamily="34" charset="-120"/>
                </a:rPr>
                <a:t>Decentralized Security</a:t>
              </a:r>
              <a:endParaRPr lang="en-US" sz="2058" dirty="0"/>
            </a:p>
          </p:txBody>
        </p:sp>
        <p:sp>
          <p:nvSpPr>
            <p:cNvPr id="13" name="Text 8"/>
            <p:cNvSpPr/>
            <p:nvPr/>
          </p:nvSpPr>
          <p:spPr>
            <a:xfrm>
              <a:off x="9192816" y="4282678"/>
              <a:ext cx="3089077" cy="1666280"/>
            </a:xfrm>
            <a:prstGeom prst="rect">
              <a:avLst/>
            </a:prstGeom>
            <a:noFill/>
            <a:ln/>
          </p:spPr>
          <p:txBody>
            <a:bodyPr wrap="square" rtlCol="0" anchor="t"/>
            <a:lstStyle/>
            <a:p>
              <a:pPr marL="0" indent="0" algn="l">
                <a:lnSpc>
                  <a:spcPts val="2624"/>
                </a:lnSpc>
                <a:buNone/>
              </a:pPr>
              <a:r>
                <a:rPr lang="en-US" sz="1750" dirty="0">
                  <a:solidFill>
                    <a:srgbClr val="F9EEE7"/>
                  </a:solidFill>
                  <a:latin typeface="Quattrocento" pitchFamily="34" charset="0"/>
                  <a:ea typeface="Quattrocento" pitchFamily="34" charset="-122"/>
                  <a:cs typeface="Quattrocento" pitchFamily="34" charset="-120"/>
                </a:rPr>
                <a:t>The robust handling of adversarial behavior enhances the overall security and trustworthiness of the blockchain network.</a:t>
              </a:r>
              <a:endParaRPr lang="en-US" sz="1750" dirty="0"/>
            </a:p>
          </p:txBody>
        </p:sp>
      </p:grpSp>
      <p:sp>
        <p:nvSpPr>
          <p:cNvPr id="17" name="TextBox 16">
            <a:extLst>
              <a:ext uri="{FF2B5EF4-FFF2-40B4-BE49-F238E27FC236}">
                <a16:creationId xmlns:a16="http://schemas.microsoft.com/office/drawing/2014/main" id="{A282B375-2445-9134-58AC-4637F0870BF1}"/>
              </a:ext>
            </a:extLst>
          </p:cNvPr>
          <p:cNvSpPr txBox="1"/>
          <p:nvPr/>
        </p:nvSpPr>
        <p:spPr>
          <a:xfrm>
            <a:off x="14151429" y="7750629"/>
            <a:ext cx="261257" cy="338554"/>
          </a:xfrm>
          <a:prstGeom prst="rect">
            <a:avLst/>
          </a:prstGeom>
          <a:noFill/>
        </p:spPr>
        <p:txBody>
          <a:bodyPr wrap="square" rtlCol="0">
            <a:spAutoFit/>
          </a:bodyPr>
          <a:lstStyle/>
          <a:p>
            <a:r>
              <a:rPr lang="en-US" sz="1600" dirty="0">
                <a:solidFill>
                  <a:srgbClr val="FFD9BE"/>
                </a:solidFill>
              </a:rPr>
              <a:t>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ppt_x"/>
                                          </p:val>
                                        </p:tav>
                                        <p:tav tm="100000">
                                          <p:val>
                                            <p:strVal val="#ppt_x"/>
                                          </p:val>
                                        </p:tav>
                                      </p:tavLst>
                                    </p:anim>
                                    <p:anim calcmode="lin" valueType="num">
                                      <p:cBhvr additive="base">
                                        <p:cTn id="1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p:cNvPicPr>
            <a:picLocks noChangeAspect="1"/>
          </p:cNvPicPr>
          <p:nvPr/>
        </p:nvPicPr>
        <p:blipFill>
          <a:blip r:embed="rId3">
            <a:alphaModFix amt="38000"/>
            <a:extLst>
              <a:ext uri="{BEBA8EAE-BF5A-486C-A8C5-ECC9F3942E4B}">
                <a14:imgProps xmlns:a14="http://schemas.microsoft.com/office/drawing/2010/main">
                  <a14:imgLayer r:embed="rId4">
                    <a14:imgEffect>
                      <a14:colorTemperature colorTemp="5035"/>
                    </a14:imgEffect>
                    <a14:imgEffect>
                      <a14:saturation sat="63000"/>
                    </a14:imgEffect>
                  </a14:imgLayer>
                </a14:imgProps>
              </a:ext>
            </a:extLst>
          </a:blip>
          <a:stretch>
            <a:fillRect/>
          </a:stretch>
        </p:blipFill>
        <p:spPr>
          <a:xfrm>
            <a:off x="10980420" y="0"/>
            <a:ext cx="3657600" cy="8229600"/>
          </a:xfrm>
          <a:prstGeom prst="rect">
            <a:avLst/>
          </a:prstGeom>
          <a:effectLst>
            <a:outerShdw blurRad="1270000" dist="50800" dir="5400000" algn="ctr" rotWithShape="0">
              <a:srgbClr val="000000">
                <a:alpha val="27000"/>
              </a:srgbClr>
            </a:outerShdw>
          </a:effectLst>
        </p:spPr>
      </p:pic>
      <p:sp>
        <p:nvSpPr>
          <p:cNvPr id="5" name="Text 2"/>
          <p:cNvSpPr/>
          <p:nvPr/>
        </p:nvSpPr>
        <p:spPr>
          <a:xfrm>
            <a:off x="833199" y="765215"/>
            <a:ext cx="8845868" cy="653415"/>
          </a:xfrm>
          <a:prstGeom prst="rect">
            <a:avLst/>
          </a:prstGeom>
          <a:noFill/>
          <a:ln/>
        </p:spPr>
        <p:txBody>
          <a:bodyPr wrap="none" rtlCol="0" anchor="t"/>
          <a:lstStyle/>
          <a:p>
            <a:pPr marL="0" indent="0">
              <a:lnSpc>
                <a:spcPts val="5146"/>
              </a:lnSpc>
              <a:buNone/>
            </a:pPr>
            <a:r>
              <a:rPr lang="en-US" sz="4117" dirty="0">
                <a:solidFill>
                  <a:srgbClr val="FFD9BE"/>
                </a:solidFill>
                <a:latin typeface="Quattrocento" pitchFamily="34" charset="0"/>
                <a:ea typeface="Quattrocento" pitchFamily="34" charset="-122"/>
                <a:cs typeface="Quattrocento" pitchFamily="34" charset="-120"/>
              </a:rPr>
              <a:t>Implications for Blockchain Networks</a:t>
            </a:r>
            <a:endParaRPr lang="en-US" sz="4117" dirty="0"/>
          </a:p>
        </p:txBody>
      </p:sp>
      <p:grpSp>
        <p:nvGrpSpPr>
          <p:cNvPr id="15" name="Group 14">
            <a:extLst>
              <a:ext uri="{FF2B5EF4-FFF2-40B4-BE49-F238E27FC236}">
                <a16:creationId xmlns:a16="http://schemas.microsoft.com/office/drawing/2014/main" id="{C337017C-34AE-A108-FE5B-0FAE853334BA}"/>
              </a:ext>
            </a:extLst>
          </p:cNvPr>
          <p:cNvGrpSpPr/>
          <p:nvPr/>
        </p:nvGrpSpPr>
        <p:grpSpPr>
          <a:xfrm>
            <a:off x="833199" y="1751886"/>
            <a:ext cx="9306402" cy="1904167"/>
            <a:chOff x="833199" y="1751886"/>
            <a:chExt cx="9306402" cy="1904167"/>
          </a:xfrm>
        </p:grpSpPr>
        <p:pic>
          <p:nvPicPr>
            <p:cNvPr id="6" name="Image 1" descr="preencoded.png"/>
            <p:cNvPicPr>
              <a:picLocks noChangeAspect="1"/>
            </p:cNvPicPr>
            <p:nvPr/>
          </p:nvPicPr>
          <p:blipFill>
            <a:blip r:embed="rId5"/>
            <a:stretch>
              <a:fillRect/>
            </a:stretch>
          </p:blipFill>
          <p:spPr>
            <a:xfrm>
              <a:off x="833199" y="1751886"/>
              <a:ext cx="1110972" cy="1904167"/>
            </a:xfrm>
            <a:prstGeom prst="rect">
              <a:avLst/>
            </a:prstGeom>
          </p:spPr>
        </p:pic>
        <p:sp>
          <p:nvSpPr>
            <p:cNvPr id="7" name="Text 3"/>
            <p:cNvSpPr/>
            <p:nvPr/>
          </p:nvSpPr>
          <p:spPr>
            <a:xfrm>
              <a:off x="2277428" y="1974056"/>
              <a:ext cx="2766655" cy="326827"/>
            </a:xfrm>
            <a:prstGeom prst="rect">
              <a:avLst/>
            </a:prstGeom>
            <a:noFill/>
            <a:ln/>
          </p:spPr>
          <p:txBody>
            <a:bodyPr wrap="none" rtlCol="0" anchor="t"/>
            <a:lstStyle/>
            <a:p>
              <a:pPr marL="0" indent="0" algn="l">
                <a:lnSpc>
                  <a:spcPts val="2573"/>
                </a:lnSpc>
                <a:buNone/>
              </a:pPr>
              <a:r>
                <a:rPr lang="en-US" sz="2058" dirty="0">
                  <a:solidFill>
                    <a:srgbClr val="FFD9BE"/>
                  </a:solidFill>
                  <a:latin typeface="Quattrocento" pitchFamily="34" charset="0"/>
                  <a:ea typeface="Quattrocento" pitchFamily="34" charset="-122"/>
                  <a:cs typeface="Quattrocento" pitchFamily="34" charset="-120"/>
                </a:rPr>
                <a:t>Enhanced Performance</a:t>
              </a:r>
              <a:endParaRPr lang="en-US" sz="2058" dirty="0"/>
            </a:p>
          </p:txBody>
        </p:sp>
        <p:sp>
          <p:nvSpPr>
            <p:cNvPr id="8" name="Text 4"/>
            <p:cNvSpPr/>
            <p:nvPr/>
          </p:nvSpPr>
          <p:spPr>
            <a:xfrm>
              <a:off x="2277428" y="2434114"/>
              <a:ext cx="7862173" cy="999768"/>
            </a:xfrm>
            <a:prstGeom prst="rect">
              <a:avLst/>
            </a:prstGeom>
            <a:noFill/>
            <a:ln/>
          </p:spPr>
          <p:txBody>
            <a:bodyPr wrap="square" rtlCol="0" anchor="t"/>
            <a:lstStyle/>
            <a:p>
              <a:pPr marL="0" indent="0" algn="l">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Strokkur's improvements in bandwidth efficiency and latency reduction enable faster and more reliable transaction processing, benefiting high-throughput blockchain applications.</a:t>
              </a:r>
              <a:endParaRPr lang="en-US" sz="1750" dirty="0"/>
            </a:p>
          </p:txBody>
        </p:sp>
      </p:grpSp>
      <p:grpSp>
        <p:nvGrpSpPr>
          <p:cNvPr id="16" name="Group 15">
            <a:extLst>
              <a:ext uri="{FF2B5EF4-FFF2-40B4-BE49-F238E27FC236}">
                <a16:creationId xmlns:a16="http://schemas.microsoft.com/office/drawing/2014/main" id="{C1283242-3688-D09E-891F-C7C04458FB65}"/>
              </a:ext>
            </a:extLst>
          </p:cNvPr>
          <p:cNvGrpSpPr/>
          <p:nvPr/>
        </p:nvGrpSpPr>
        <p:grpSpPr>
          <a:xfrm>
            <a:off x="833199" y="3656052"/>
            <a:ext cx="9306402" cy="1904167"/>
            <a:chOff x="833199" y="3656052"/>
            <a:chExt cx="9306402" cy="1904167"/>
          </a:xfrm>
        </p:grpSpPr>
        <p:pic>
          <p:nvPicPr>
            <p:cNvPr id="9" name="Image 2" descr="preencoded.png"/>
            <p:cNvPicPr>
              <a:picLocks noChangeAspect="1"/>
            </p:cNvPicPr>
            <p:nvPr/>
          </p:nvPicPr>
          <p:blipFill>
            <a:blip r:embed="rId6"/>
            <a:stretch>
              <a:fillRect/>
            </a:stretch>
          </p:blipFill>
          <p:spPr>
            <a:xfrm>
              <a:off x="833199" y="3656052"/>
              <a:ext cx="1110972" cy="1904167"/>
            </a:xfrm>
            <a:prstGeom prst="rect">
              <a:avLst/>
            </a:prstGeom>
          </p:spPr>
        </p:pic>
        <p:sp>
          <p:nvSpPr>
            <p:cNvPr id="10" name="Text 5"/>
            <p:cNvSpPr/>
            <p:nvPr/>
          </p:nvSpPr>
          <p:spPr>
            <a:xfrm>
              <a:off x="2277428" y="3878223"/>
              <a:ext cx="2614017" cy="326827"/>
            </a:xfrm>
            <a:prstGeom prst="rect">
              <a:avLst/>
            </a:prstGeom>
            <a:noFill/>
            <a:ln/>
          </p:spPr>
          <p:txBody>
            <a:bodyPr wrap="none" rtlCol="0" anchor="t"/>
            <a:lstStyle/>
            <a:p>
              <a:pPr marL="0" indent="0" algn="l">
                <a:lnSpc>
                  <a:spcPts val="2573"/>
                </a:lnSpc>
                <a:buNone/>
              </a:pPr>
              <a:r>
                <a:rPr lang="en-US" sz="2058" dirty="0">
                  <a:solidFill>
                    <a:srgbClr val="FFD9BE"/>
                  </a:solidFill>
                  <a:latin typeface="Quattrocento" pitchFamily="34" charset="0"/>
                  <a:ea typeface="Quattrocento" pitchFamily="34" charset="-122"/>
                  <a:cs typeface="Quattrocento" pitchFamily="34" charset="-120"/>
                </a:rPr>
                <a:t>Broader Adoption</a:t>
              </a:r>
              <a:endParaRPr lang="en-US" sz="2058" dirty="0"/>
            </a:p>
          </p:txBody>
        </p:sp>
        <p:sp>
          <p:nvSpPr>
            <p:cNvPr id="11" name="Text 6"/>
            <p:cNvSpPr/>
            <p:nvPr/>
          </p:nvSpPr>
          <p:spPr>
            <a:xfrm>
              <a:off x="2277428" y="4338280"/>
              <a:ext cx="7862173" cy="999768"/>
            </a:xfrm>
            <a:prstGeom prst="rect">
              <a:avLst/>
            </a:prstGeom>
            <a:noFill/>
            <a:ln/>
          </p:spPr>
          <p:txBody>
            <a:bodyPr wrap="square" rtlCol="0" anchor="t"/>
            <a:lstStyle/>
            <a:p>
              <a:pPr marL="0" indent="0" algn="l">
                <a:lnSpc>
                  <a:spcPts val="2624"/>
                </a:lnSpc>
                <a:buNone/>
              </a:pPr>
              <a:r>
                <a:rPr lang="en-US" sz="1750" dirty="0">
                  <a:solidFill>
                    <a:srgbClr val="F9EEE7"/>
                  </a:solidFill>
                  <a:latin typeface="Quattrocento" pitchFamily="34" charset="0"/>
                  <a:ea typeface="Quattrocento" pitchFamily="34" charset="-122"/>
                  <a:cs typeface="Quattrocento" pitchFamily="34" charset="-120"/>
                </a:rPr>
                <a:t>The enhanced performance and security of Strokkur can support the development of more complex and demanding blockchain-based applications, driving further innovation in the field.</a:t>
              </a:r>
              <a:endParaRPr lang="en-US" sz="1750" dirty="0"/>
            </a:p>
          </p:txBody>
        </p:sp>
      </p:grpSp>
      <p:grpSp>
        <p:nvGrpSpPr>
          <p:cNvPr id="17" name="Group 16">
            <a:extLst>
              <a:ext uri="{FF2B5EF4-FFF2-40B4-BE49-F238E27FC236}">
                <a16:creationId xmlns:a16="http://schemas.microsoft.com/office/drawing/2014/main" id="{F16B1CD6-3F35-A612-CFAD-6F8C46C497D2}"/>
              </a:ext>
            </a:extLst>
          </p:cNvPr>
          <p:cNvGrpSpPr/>
          <p:nvPr/>
        </p:nvGrpSpPr>
        <p:grpSpPr>
          <a:xfrm>
            <a:off x="833199" y="5560219"/>
            <a:ext cx="9306402" cy="1904167"/>
            <a:chOff x="833199" y="5560219"/>
            <a:chExt cx="9306402" cy="1904167"/>
          </a:xfrm>
        </p:grpSpPr>
        <p:pic>
          <p:nvPicPr>
            <p:cNvPr id="12" name="Image 3" descr="preencoded.png"/>
            <p:cNvPicPr>
              <a:picLocks noChangeAspect="1"/>
            </p:cNvPicPr>
            <p:nvPr/>
          </p:nvPicPr>
          <p:blipFill>
            <a:blip r:embed="rId7"/>
            <a:stretch>
              <a:fillRect/>
            </a:stretch>
          </p:blipFill>
          <p:spPr>
            <a:xfrm>
              <a:off x="833199" y="5560219"/>
              <a:ext cx="1110972" cy="1904167"/>
            </a:xfrm>
            <a:prstGeom prst="rect">
              <a:avLst/>
            </a:prstGeom>
          </p:spPr>
        </p:pic>
        <p:sp>
          <p:nvSpPr>
            <p:cNvPr id="13" name="Text 7"/>
            <p:cNvSpPr/>
            <p:nvPr/>
          </p:nvSpPr>
          <p:spPr>
            <a:xfrm>
              <a:off x="2277428" y="5782389"/>
              <a:ext cx="2614017" cy="326827"/>
            </a:xfrm>
            <a:prstGeom prst="rect">
              <a:avLst/>
            </a:prstGeom>
            <a:noFill/>
            <a:ln/>
          </p:spPr>
          <p:txBody>
            <a:bodyPr wrap="none" rtlCol="0" anchor="t"/>
            <a:lstStyle/>
            <a:p>
              <a:pPr marL="0" indent="0" algn="l">
                <a:lnSpc>
                  <a:spcPts val="2573"/>
                </a:lnSpc>
                <a:buNone/>
              </a:pPr>
              <a:r>
                <a:rPr lang="en-US" sz="2058" dirty="0">
                  <a:solidFill>
                    <a:srgbClr val="FFD9BE"/>
                  </a:solidFill>
                  <a:latin typeface="Quattrocento" pitchFamily="34" charset="0"/>
                  <a:ea typeface="Quattrocento" pitchFamily="34" charset="-122"/>
                  <a:cs typeface="Quattrocento" pitchFamily="34" charset="-120"/>
                </a:rPr>
                <a:t>Increased Reliability</a:t>
              </a:r>
              <a:endParaRPr lang="en-US" sz="2058" dirty="0"/>
            </a:p>
          </p:txBody>
        </p:sp>
        <p:sp>
          <p:nvSpPr>
            <p:cNvPr id="14" name="Text 8"/>
            <p:cNvSpPr/>
            <p:nvPr/>
          </p:nvSpPr>
          <p:spPr>
            <a:xfrm>
              <a:off x="2277428" y="6242447"/>
              <a:ext cx="7862173" cy="999768"/>
            </a:xfrm>
            <a:prstGeom prst="rect">
              <a:avLst/>
            </a:prstGeom>
            <a:noFill/>
            <a:ln/>
          </p:spPr>
          <p:txBody>
            <a:bodyPr wrap="square" rtlCol="0" anchor="t"/>
            <a:lstStyle/>
            <a:p>
              <a:pPr marL="0" indent="0" algn="l">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Strokkur's adversarial resilience mechanisms enhance the overall security and trustworthiness of blockchain networks, enabling their use in critical applications.</a:t>
              </a:r>
              <a:endParaRPr lang="en-US" sz="1750" dirty="0"/>
            </a:p>
          </p:txBody>
        </p:sp>
      </p:grpSp>
      <p:sp>
        <p:nvSpPr>
          <p:cNvPr id="18" name="TextBox 17">
            <a:extLst>
              <a:ext uri="{FF2B5EF4-FFF2-40B4-BE49-F238E27FC236}">
                <a16:creationId xmlns:a16="http://schemas.microsoft.com/office/drawing/2014/main" id="{54645C69-79EB-DA14-0455-26C41863971C}"/>
              </a:ext>
            </a:extLst>
          </p:cNvPr>
          <p:cNvSpPr txBox="1"/>
          <p:nvPr/>
        </p:nvSpPr>
        <p:spPr>
          <a:xfrm>
            <a:off x="14151429" y="7750629"/>
            <a:ext cx="261257" cy="338554"/>
          </a:xfrm>
          <a:prstGeom prst="rect">
            <a:avLst/>
          </a:prstGeom>
          <a:noFill/>
        </p:spPr>
        <p:txBody>
          <a:bodyPr wrap="square" rtlCol="0">
            <a:spAutoFit/>
          </a:bodyPr>
          <a:lstStyle/>
          <a:p>
            <a:r>
              <a:rPr lang="en-US" sz="1600" dirty="0">
                <a:solidFill>
                  <a:srgbClr val="FFD9BE"/>
                </a:solidFill>
              </a:rPr>
              <a:t>7</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sp>
        <p:nvSpPr>
          <p:cNvPr id="4" name="Text 2"/>
          <p:cNvSpPr/>
          <p:nvPr/>
        </p:nvSpPr>
        <p:spPr>
          <a:xfrm>
            <a:off x="2348389" y="1472803"/>
            <a:ext cx="5228153" cy="653415"/>
          </a:xfrm>
          <a:prstGeom prst="rect">
            <a:avLst/>
          </a:prstGeom>
          <a:noFill/>
          <a:ln/>
        </p:spPr>
        <p:txBody>
          <a:bodyPr wrap="none" rtlCol="0" anchor="t"/>
          <a:lstStyle/>
          <a:p>
            <a:pPr marL="0" indent="0">
              <a:lnSpc>
                <a:spcPts val="5146"/>
              </a:lnSpc>
              <a:buNone/>
            </a:pPr>
            <a:r>
              <a:rPr lang="en-US" sz="4117" dirty="0">
                <a:solidFill>
                  <a:srgbClr val="FFD9BE"/>
                </a:solidFill>
                <a:latin typeface="Quattrocento" pitchFamily="34" charset="0"/>
                <a:ea typeface="Quattrocento" pitchFamily="34" charset="-122"/>
                <a:cs typeface="Quattrocento" pitchFamily="34" charset="-120"/>
              </a:rPr>
              <a:t>Future Directions</a:t>
            </a:r>
            <a:endParaRPr lang="en-US" sz="4117" dirty="0"/>
          </a:p>
        </p:txBody>
      </p:sp>
      <p:grpSp>
        <p:nvGrpSpPr>
          <p:cNvPr id="11" name="Group 10">
            <a:extLst>
              <a:ext uri="{FF2B5EF4-FFF2-40B4-BE49-F238E27FC236}">
                <a16:creationId xmlns:a16="http://schemas.microsoft.com/office/drawing/2014/main" id="{48797866-8498-A826-49F9-D057A5B79237}"/>
              </a:ext>
            </a:extLst>
          </p:cNvPr>
          <p:cNvGrpSpPr/>
          <p:nvPr/>
        </p:nvGrpSpPr>
        <p:grpSpPr>
          <a:xfrm>
            <a:off x="2348389" y="2681645"/>
            <a:ext cx="2949416" cy="3875126"/>
            <a:chOff x="2348389" y="2681645"/>
            <a:chExt cx="2949416" cy="3875126"/>
          </a:xfrm>
        </p:grpSpPr>
        <p:sp>
          <p:nvSpPr>
            <p:cNvPr id="5" name="Text 3"/>
            <p:cNvSpPr/>
            <p:nvPr/>
          </p:nvSpPr>
          <p:spPr>
            <a:xfrm>
              <a:off x="2348389" y="2681645"/>
              <a:ext cx="2949416" cy="653653"/>
            </a:xfrm>
            <a:prstGeom prst="rect">
              <a:avLst/>
            </a:prstGeom>
            <a:noFill/>
            <a:ln/>
          </p:spPr>
          <p:txBody>
            <a:bodyPr wrap="squar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Adaptive Coding Schemes</a:t>
              </a:r>
              <a:endParaRPr lang="en-US" sz="2058" dirty="0"/>
            </a:p>
          </p:txBody>
        </p:sp>
        <p:sp>
          <p:nvSpPr>
            <p:cNvPr id="6" name="Text 4"/>
            <p:cNvSpPr/>
            <p:nvPr/>
          </p:nvSpPr>
          <p:spPr>
            <a:xfrm>
              <a:off x="2348389" y="3557468"/>
              <a:ext cx="2949416" cy="2999303"/>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Building on Strokkur's principles, future work could explore adaptive coding schemes that dynamically adjust parameters based on real-time network conditions, further enhancing efficiency and robustness.</a:t>
              </a:r>
              <a:endParaRPr lang="en-US" sz="1750" dirty="0"/>
            </a:p>
          </p:txBody>
        </p:sp>
      </p:grpSp>
      <p:grpSp>
        <p:nvGrpSpPr>
          <p:cNvPr id="12" name="Group 11">
            <a:extLst>
              <a:ext uri="{FF2B5EF4-FFF2-40B4-BE49-F238E27FC236}">
                <a16:creationId xmlns:a16="http://schemas.microsoft.com/office/drawing/2014/main" id="{A5DCFC50-7E60-ACF3-1052-10F92CE52C8C}"/>
              </a:ext>
            </a:extLst>
          </p:cNvPr>
          <p:cNvGrpSpPr/>
          <p:nvPr/>
        </p:nvGrpSpPr>
        <p:grpSpPr>
          <a:xfrm>
            <a:off x="5847398" y="2681645"/>
            <a:ext cx="2949416" cy="3208615"/>
            <a:chOff x="5847398" y="2681645"/>
            <a:chExt cx="2949416" cy="3208615"/>
          </a:xfrm>
        </p:grpSpPr>
        <p:sp>
          <p:nvSpPr>
            <p:cNvPr id="7" name="Text 5"/>
            <p:cNvSpPr/>
            <p:nvPr/>
          </p:nvSpPr>
          <p:spPr>
            <a:xfrm>
              <a:off x="5847398" y="2681645"/>
              <a:ext cx="2949416" cy="653653"/>
            </a:xfrm>
            <a:prstGeom prst="rect">
              <a:avLst/>
            </a:prstGeom>
            <a:noFill/>
            <a:ln/>
          </p:spPr>
          <p:txBody>
            <a:bodyPr wrap="squar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Machine Learning Integration</a:t>
              </a:r>
              <a:endParaRPr lang="en-US" sz="2058" dirty="0"/>
            </a:p>
          </p:txBody>
        </p:sp>
        <p:sp>
          <p:nvSpPr>
            <p:cNvPr id="8" name="Text 6"/>
            <p:cNvSpPr/>
            <p:nvPr/>
          </p:nvSpPr>
          <p:spPr>
            <a:xfrm>
              <a:off x="5847398" y="3557468"/>
              <a:ext cx="2949416" cy="2332792"/>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Integrating machine learning algorithms to predict transaction patterns and optimize the broadcasting process could lead to even greater reductions in latency and bandwidth usage.</a:t>
              </a:r>
              <a:endParaRPr lang="en-US" sz="1750" dirty="0"/>
            </a:p>
          </p:txBody>
        </p:sp>
      </p:grpSp>
      <p:grpSp>
        <p:nvGrpSpPr>
          <p:cNvPr id="13" name="Group 12">
            <a:extLst>
              <a:ext uri="{FF2B5EF4-FFF2-40B4-BE49-F238E27FC236}">
                <a16:creationId xmlns:a16="http://schemas.microsoft.com/office/drawing/2014/main" id="{FB4F36BC-C2F5-722A-089D-E67044A8B3EA}"/>
              </a:ext>
            </a:extLst>
          </p:cNvPr>
          <p:cNvGrpSpPr/>
          <p:nvPr/>
        </p:nvGrpSpPr>
        <p:grpSpPr>
          <a:xfrm>
            <a:off x="9346406" y="2681645"/>
            <a:ext cx="2949416" cy="3208615"/>
            <a:chOff x="9346406" y="2681645"/>
            <a:chExt cx="2949416" cy="3208615"/>
          </a:xfrm>
        </p:grpSpPr>
        <p:sp>
          <p:nvSpPr>
            <p:cNvPr id="9" name="Text 7"/>
            <p:cNvSpPr/>
            <p:nvPr/>
          </p:nvSpPr>
          <p:spPr>
            <a:xfrm>
              <a:off x="9346406" y="2681645"/>
              <a:ext cx="2949416" cy="653653"/>
            </a:xfrm>
            <a:prstGeom prst="rect">
              <a:avLst/>
            </a:prstGeom>
            <a:noFill/>
            <a:ln/>
          </p:spPr>
          <p:txBody>
            <a:bodyPr wrap="square" rtlCol="0" anchor="t"/>
            <a:lstStyle/>
            <a:p>
              <a:pPr marL="0" indent="0">
                <a:lnSpc>
                  <a:spcPts val="2573"/>
                </a:lnSpc>
                <a:buNone/>
              </a:pPr>
              <a:r>
                <a:rPr lang="en-US" sz="2058" dirty="0">
                  <a:solidFill>
                    <a:srgbClr val="FFD9BE"/>
                  </a:solidFill>
                  <a:latin typeface="Quattrocento" pitchFamily="34" charset="0"/>
                  <a:ea typeface="Quattrocento" pitchFamily="34" charset="-122"/>
                  <a:cs typeface="Quattrocento" pitchFamily="34" charset="-120"/>
                </a:rPr>
                <a:t>Homomorphic Encryption</a:t>
              </a:r>
              <a:endParaRPr lang="en-US" sz="2058" dirty="0"/>
            </a:p>
          </p:txBody>
        </p:sp>
        <p:sp>
          <p:nvSpPr>
            <p:cNvPr id="10" name="Text 8"/>
            <p:cNvSpPr/>
            <p:nvPr/>
          </p:nvSpPr>
          <p:spPr>
            <a:xfrm>
              <a:off x="9346406" y="3557468"/>
              <a:ext cx="2949416" cy="2332792"/>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Incorporating homomorphic encryption techniques could provide an additional layer of security, ensuring the confidentiality and integrity of transactions even in hostile environments.</a:t>
              </a:r>
              <a:endParaRPr lang="en-US" sz="1750" dirty="0"/>
            </a:p>
          </p:txBody>
        </p:sp>
      </p:grpSp>
      <p:sp>
        <p:nvSpPr>
          <p:cNvPr id="14" name="TextBox 13">
            <a:extLst>
              <a:ext uri="{FF2B5EF4-FFF2-40B4-BE49-F238E27FC236}">
                <a16:creationId xmlns:a16="http://schemas.microsoft.com/office/drawing/2014/main" id="{B8E3CB6D-895C-337A-DEB0-A4FE43E24A21}"/>
              </a:ext>
            </a:extLst>
          </p:cNvPr>
          <p:cNvSpPr txBox="1"/>
          <p:nvPr/>
        </p:nvSpPr>
        <p:spPr>
          <a:xfrm>
            <a:off x="14151429" y="7750629"/>
            <a:ext cx="261257" cy="338554"/>
          </a:xfrm>
          <a:prstGeom prst="rect">
            <a:avLst/>
          </a:prstGeom>
          <a:noFill/>
        </p:spPr>
        <p:txBody>
          <a:bodyPr wrap="square" rtlCol="0">
            <a:spAutoFit/>
          </a:bodyPr>
          <a:lstStyle/>
          <a:p>
            <a:r>
              <a:rPr lang="en-US" sz="1600" dirty="0">
                <a:solidFill>
                  <a:srgbClr val="FFD9BE"/>
                </a:solidFill>
              </a:rPr>
              <a:t>8</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ppt_y</p:attrName>
                                        </p:attrNameLst>
                                      </p:cBhvr>
                                      <p:tavLst>
                                        <p:tav tm="0">
                                          <p:val>
                                            <p:strVal val="#ppt_y+#ppt_h*1.125000"/>
                                          </p:val>
                                        </p:tav>
                                        <p:tav tm="100000">
                                          <p:val>
                                            <p:strVal val="#ppt_y"/>
                                          </p:val>
                                        </p:tav>
                                      </p:tavLst>
                                    </p:anim>
                                    <p:animEffect transition="in" filter="wipe(up)">
                                      <p:cBhvr>
                                        <p:cTn id="8" dur="500"/>
                                        <p:tgtEl>
                                          <p:spTgt spid="11"/>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p:tgtEl>
                                          <p:spTgt spid="12"/>
                                        </p:tgtEl>
                                        <p:attrNameLst>
                                          <p:attrName>ppt_y</p:attrName>
                                        </p:attrNameLst>
                                      </p:cBhvr>
                                      <p:tavLst>
                                        <p:tav tm="0">
                                          <p:val>
                                            <p:strVal val="#ppt_y+#ppt_h*1.125000"/>
                                          </p:val>
                                        </p:tav>
                                        <p:tav tm="100000">
                                          <p:val>
                                            <p:strVal val="#ppt_y"/>
                                          </p:val>
                                        </p:tav>
                                      </p:tavLst>
                                    </p:anim>
                                    <p:animEffect transition="in" filter="wipe(up)">
                                      <p:cBhvr>
                                        <p:cTn id="14" dur="5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p:tgtEl>
                                          <p:spTgt spid="13"/>
                                        </p:tgtEl>
                                        <p:attrNameLst>
                                          <p:attrName>ppt_y</p:attrName>
                                        </p:attrNameLst>
                                      </p:cBhvr>
                                      <p:tavLst>
                                        <p:tav tm="0">
                                          <p:val>
                                            <p:strVal val="#ppt_y+#ppt_h*1.125000"/>
                                          </p:val>
                                        </p:tav>
                                        <p:tav tm="100000">
                                          <p:val>
                                            <p:strVal val="#ppt_y"/>
                                          </p:val>
                                        </p:tav>
                                      </p:tavLst>
                                    </p:anim>
                                    <p:animEffect transition="in" filter="wipe(up)">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chemeClr val="bg1"/>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p:cNvPicPr>
            <a:picLocks noChangeAspect="1"/>
          </p:cNvPicPr>
          <p:nvPr/>
        </p:nvPicPr>
        <p:blipFill>
          <a:blip r:embed="rId3">
            <a:alphaModFix amt="63000"/>
            <a:extLst>
              <a:ext uri="{BEBA8EAE-BF5A-486C-A8C5-ECC9F3942E4B}">
                <a14:imgProps xmlns:a14="http://schemas.microsoft.com/office/drawing/2010/main">
                  <a14:imgLayer r:embed="rId4">
                    <a14:imgEffect>
                      <a14:colorTemperature colorTemp="5430"/>
                    </a14:imgEffect>
                    <a14:imgEffect>
                      <a14:saturation sat="132000"/>
                    </a14:imgEffect>
                  </a14:imgLayer>
                </a14:imgProps>
              </a:ext>
            </a:extLst>
          </a:blip>
          <a:stretch>
            <a:fillRect/>
          </a:stretch>
        </p:blipFill>
        <p:spPr>
          <a:xfrm>
            <a:off x="-7620" y="0"/>
            <a:ext cx="5486400" cy="8229600"/>
          </a:xfrm>
          <a:prstGeom prst="rect">
            <a:avLst/>
          </a:prstGeom>
          <a:effectLst>
            <a:outerShdw dist="50800" sx="1000" sy="1000" algn="ctr" rotWithShape="0">
              <a:srgbClr val="000000"/>
            </a:outerShdw>
            <a:softEdge rad="0"/>
          </a:effectLst>
        </p:spPr>
      </p:pic>
      <p:sp>
        <p:nvSpPr>
          <p:cNvPr id="5" name="Text 2"/>
          <p:cNvSpPr/>
          <p:nvPr/>
        </p:nvSpPr>
        <p:spPr>
          <a:xfrm>
            <a:off x="6319599" y="1955125"/>
            <a:ext cx="5228153" cy="653415"/>
          </a:xfrm>
          <a:prstGeom prst="rect">
            <a:avLst/>
          </a:prstGeom>
          <a:noFill/>
          <a:ln/>
        </p:spPr>
        <p:txBody>
          <a:bodyPr wrap="none" rtlCol="0" anchor="t"/>
          <a:lstStyle/>
          <a:p>
            <a:pPr marL="0" indent="0">
              <a:lnSpc>
                <a:spcPts val="5146"/>
              </a:lnSpc>
              <a:buNone/>
            </a:pPr>
            <a:r>
              <a:rPr lang="en-US" sz="4117" dirty="0">
                <a:solidFill>
                  <a:srgbClr val="FFD9BE"/>
                </a:solidFill>
                <a:latin typeface="Quattrocento" pitchFamily="34" charset="0"/>
                <a:ea typeface="Quattrocento" pitchFamily="34" charset="-122"/>
                <a:cs typeface="Quattrocento" pitchFamily="34" charset="-120"/>
              </a:rPr>
              <a:t>Conclusion</a:t>
            </a:r>
            <a:endParaRPr lang="en-US" sz="4117" dirty="0"/>
          </a:p>
        </p:txBody>
      </p:sp>
      <p:sp>
        <p:nvSpPr>
          <p:cNvPr id="6" name="Text 3"/>
          <p:cNvSpPr/>
          <p:nvPr/>
        </p:nvSpPr>
        <p:spPr>
          <a:xfrm>
            <a:off x="6319599" y="2941796"/>
            <a:ext cx="7477601" cy="3332559"/>
          </a:xfrm>
          <a:prstGeom prst="rect">
            <a:avLst/>
          </a:prstGeom>
          <a:noFill/>
          <a:ln/>
        </p:spPr>
        <p:txBody>
          <a:bodyPr wrap="square" rtlCol="0" anchor="t"/>
          <a:lstStyle/>
          <a:p>
            <a:pPr marL="0" indent="0">
              <a:lnSpc>
                <a:spcPts val="2624"/>
              </a:lnSpc>
              <a:buNone/>
            </a:pPr>
            <a:r>
              <a:rPr lang="en-US" sz="1750" dirty="0">
                <a:solidFill>
                  <a:srgbClr val="F9EEE7"/>
                </a:solidFill>
                <a:latin typeface="Quattrocento" pitchFamily="34" charset="0"/>
                <a:ea typeface="Quattrocento" pitchFamily="34" charset="-122"/>
                <a:cs typeface="Quattrocento" pitchFamily="34" charset="-120"/>
              </a:rPr>
              <a:t>Strokkur presents a robust, efficient, and scalable solution for transaction broadcasting in high-throughput blockchains. Its innovative approach, including randomized transaction coding, adversarial resilience, and rate control, addresses the core challenges faced by modern blockchain networks. The empirical results demonstrate substantial improvements in bandwidth usage and latency, highlighting Strokkur's potential to enhance the performance and reliability of decentralized applications. By providing a more efficient and secure transaction broadcasting mechanism, Strokkur contributes to the broader advancement of blockchain technology, paving the way for the development of high-performance, decentralized systems.</a:t>
            </a:r>
            <a:endParaRPr lang="en-US" sz="1750" dirty="0"/>
          </a:p>
        </p:txBody>
      </p:sp>
      <p:sp>
        <p:nvSpPr>
          <p:cNvPr id="7" name="TextBox 6">
            <a:extLst>
              <a:ext uri="{FF2B5EF4-FFF2-40B4-BE49-F238E27FC236}">
                <a16:creationId xmlns:a16="http://schemas.microsoft.com/office/drawing/2014/main" id="{932F3676-8658-9E77-36A6-A97D0734CD8F}"/>
              </a:ext>
            </a:extLst>
          </p:cNvPr>
          <p:cNvSpPr txBox="1"/>
          <p:nvPr/>
        </p:nvSpPr>
        <p:spPr>
          <a:xfrm>
            <a:off x="14151429" y="7750629"/>
            <a:ext cx="261257" cy="338554"/>
          </a:xfrm>
          <a:prstGeom prst="rect">
            <a:avLst/>
          </a:prstGeom>
          <a:noFill/>
        </p:spPr>
        <p:txBody>
          <a:bodyPr wrap="square" rtlCol="0">
            <a:spAutoFit/>
          </a:bodyPr>
          <a:lstStyle/>
          <a:p>
            <a:r>
              <a:rPr lang="en-US" sz="1600" dirty="0">
                <a:solidFill>
                  <a:srgbClr val="FFD9BE"/>
                </a:solidFill>
              </a:rPr>
              <a:t>9</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538</TotalTime>
  <Words>728</Words>
  <Application>Microsoft Macintosh PowerPoint</Application>
  <PresentationFormat>Custom</PresentationFormat>
  <Paragraphs>77</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Quattrocento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Sadegh Aghili</cp:lastModifiedBy>
  <cp:revision>5</cp:revision>
  <dcterms:created xsi:type="dcterms:W3CDTF">2024-06-07T20:37:54Z</dcterms:created>
  <dcterms:modified xsi:type="dcterms:W3CDTF">2024-06-08T17:42:47Z</dcterms:modified>
</cp:coreProperties>
</file>